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png" ContentType="image/png"/>
  <Default Extension="gif" ContentType="image/gif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sldIdLst>
    <p:sldId id="294" r:id="rId3"/>
    <p:sldId id="367" r:id="rId4"/>
    <p:sldId id="368" r:id="rId6"/>
    <p:sldId id="304" r:id="rId7"/>
    <p:sldId id="414" r:id="rId8"/>
    <p:sldId id="416" r:id="rId9"/>
    <p:sldId id="417" r:id="rId10"/>
    <p:sldId id="396" r:id="rId11"/>
    <p:sldId id="420" r:id="rId12"/>
    <p:sldId id="419" r:id="rId13"/>
    <p:sldId id="397" r:id="rId14"/>
    <p:sldId id="399" r:id="rId15"/>
    <p:sldId id="398" r:id="rId16"/>
    <p:sldId id="400" r:id="rId17"/>
    <p:sldId id="395" r:id="rId18"/>
    <p:sldId id="402" r:id="rId19"/>
    <p:sldId id="401" r:id="rId20"/>
    <p:sldId id="403" r:id="rId21"/>
    <p:sldId id="404" r:id="rId22"/>
    <p:sldId id="405" r:id="rId23"/>
    <p:sldId id="406" r:id="rId24"/>
    <p:sldId id="407" r:id="rId25"/>
    <p:sldId id="408" r:id="rId26"/>
    <p:sldId id="409" r:id="rId27"/>
    <p:sldId id="410" r:id="rId28"/>
    <p:sldId id="288" r:id="rId29"/>
  </p:sldIdLst>
  <p:sldSz cx="9144000" cy="5143500" type="screen16x9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A74CC"/>
    <a:srgbClr val="FFFFFF"/>
    <a:srgbClr val="05387E"/>
    <a:srgbClr val="568D11"/>
    <a:srgbClr val="70BA16"/>
    <a:srgbClr val="82D81A"/>
    <a:srgbClr val="61A113"/>
    <a:srgbClr val="E09320"/>
    <a:srgbClr val="4A99E8"/>
    <a:srgbClr val="1E80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3" d="100"/>
          <a:sy n="143" d="100"/>
        </p:scale>
        <p:origin x="684" y="108"/>
      </p:cViewPr>
      <p:guideLst>
        <p:guide orient="horz" pos="1726"/>
        <p:guide pos="2877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32" Type="http://schemas.openxmlformats.org/officeDocument/2006/relationships/tableStyles" Target="tableStyles.xml"/><Relationship Id="rId31" Type="http://schemas.openxmlformats.org/officeDocument/2006/relationships/viewProps" Target="viewProps.xml"/><Relationship Id="rId30" Type="http://schemas.openxmlformats.org/officeDocument/2006/relationships/presProps" Target="presProps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5.wmf"/><Relationship Id="rId1" Type="http://schemas.openxmlformats.org/officeDocument/2006/relationships/image" Target="../media/image4.wmf"/></Relationships>
</file>

<file path=ppt/drawings/_rels/vmlDrawing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32.wmf"/><Relationship Id="rId1" Type="http://schemas.openxmlformats.org/officeDocument/2006/relationships/image" Target="../media/image31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8.wmf"/><Relationship Id="rId1" Type="http://schemas.openxmlformats.org/officeDocument/2006/relationships/image" Target="../media/image5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22.wmf"/><Relationship Id="rId2" Type="http://schemas.openxmlformats.org/officeDocument/2006/relationships/image" Target="../media/image21.wmf"/><Relationship Id="rId1" Type="http://schemas.openxmlformats.org/officeDocument/2006/relationships/image" Target="../media/image20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30.wmf"/><Relationship Id="rId2" Type="http://schemas.openxmlformats.org/officeDocument/2006/relationships/image" Target="../media/image29.wmf"/><Relationship Id="rId1" Type="http://schemas.openxmlformats.org/officeDocument/2006/relationships/image" Target="../media/image28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75C004-A9D4-4858-99EC-F4CCE56E2FE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4E2E4E-2FFD-4B0E-BE9C-FA7BDC09154E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4E2E4E-2FFD-4B0E-BE9C-FA7BDC09154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4E2E4E-2FFD-4B0E-BE9C-FA7BDC09154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4E2E4E-2FFD-4B0E-BE9C-FA7BDC09154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4E2E4E-2FFD-4B0E-BE9C-FA7BDC09154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4E2E4E-2FFD-4B0E-BE9C-FA7BDC09154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4E2E4E-2FFD-4B0E-BE9C-FA7BDC09154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4E2E4E-2FFD-4B0E-BE9C-FA7BDC09154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4E2E4E-2FFD-4B0E-BE9C-FA7BDC09154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5D0C05-D1F4-4D23-BDF0-C1C9ABA03E3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4E2E4E-2FFD-4B0E-BE9C-FA7BDC09154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4E2E4E-2FFD-4B0E-BE9C-FA7BDC09154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5D0C05-D1F4-4D23-BDF0-C1C9ABA03E3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4E2E4E-2FFD-4B0E-BE9C-FA7BDC09154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4E2E4E-2FFD-4B0E-BE9C-FA7BDC09154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4E2E4E-2FFD-4B0E-BE9C-FA7BDC09154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4E2E4E-2FFD-4B0E-BE9C-FA7BDC09154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4E2E4E-2FFD-4B0E-BE9C-FA7BDC09154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4E2E4E-2FFD-4B0E-BE9C-FA7BDC09154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4E2E4E-2FFD-4B0E-BE9C-FA7BDC09154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4E2E4E-2FFD-4B0E-BE9C-FA7BDC09154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4E2E4E-2FFD-4B0E-BE9C-FA7BDC09154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4E2E4E-2FFD-4B0E-BE9C-FA7BDC09154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4E2E4E-2FFD-4B0E-BE9C-FA7BDC09154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4E2E4E-2FFD-4B0E-BE9C-FA7BDC09154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4E2E4E-2FFD-4B0E-BE9C-FA7BDC09154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bg>
      <p:bgPr>
        <a:pattFill prst="ltUpDi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ltUpDi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6.xml"/><Relationship Id="rId4" Type="http://schemas.openxmlformats.org/officeDocument/2006/relationships/tags" Target="../tags/tag1.xml"/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9.png"/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0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GIF"/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1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2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15.jpeg"/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3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image" Target="../media/image22.wmf"/><Relationship Id="rId8" Type="http://schemas.openxmlformats.org/officeDocument/2006/relationships/oleObject" Target="../embeddings/oleObject11.bin"/><Relationship Id="rId7" Type="http://schemas.openxmlformats.org/officeDocument/2006/relationships/image" Target="../media/image21.wmf"/><Relationship Id="rId6" Type="http://schemas.openxmlformats.org/officeDocument/2006/relationships/oleObject" Target="../embeddings/oleObject10.bin"/><Relationship Id="rId5" Type="http://schemas.openxmlformats.org/officeDocument/2006/relationships/image" Target="../media/image20.wmf"/><Relationship Id="rId4" Type="http://schemas.openxmlformats.org/officeDocument/2006/relationships/oleObject" Target="../embeddings/oleObject9.bin"/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4" Type="http://schemas.openxmlformats.org/officeDocument/2006/relationships/notesSlide" Target="../notesSlides/notesSlide14.xml"/><Relationship Id="rId13" Type="http://schemas.openxmlformats.org/officeDocument/2006/relationships/vmlDrawing" Target="../drawings/vmlDrawing7.vml"/><Relationship Id="rId12" Type="http://schemas.openxmlformats.org/officeDocument/2006/relationships/slideLayout" Target="../slideLayouts/slideLayout1.xml"/><Relationship Id="rId11" Type="http://schemas.openxmlformats.org/officeDocument/2006/relationships/image" Target="../media/image12.png"/><Relationship Id="rId10" Type="http://schemas.openxmlformats.org/officeDocument/2006/relationships/image" Target="../media/image23.png"/><Relationship Id="rId1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5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6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1" Type="http://schemas.openxmlformats.org/officeDocument/2006/relationships/image" Target="../media/image2.jpeg"/></Relationships>
</file>

<file path=ppt/slides/_rels/slide1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8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6.jpeg"/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image" Target="../media/image30.wmf"/><Relationship Id="rId8" Type="http://schemas.openxmlformats.org/officeDocument/2006/relationships/oleObject" Target="../embeddings/oleObject14.bin"/><Relationship Id="rId7" Type="http://schemas.openxmlformats.org/officeDocument/2006/relationships/image" Target="../media/image29.wmf"/><Relationship Id="rId6" Type="http://schemas.openxmlformats.org/officeDocument/2006/relationships/oleObject" Target="../embeddings/oleObject13.bin"/><Relationship Id="rId5" Type="http://schemas.openxmlformats.org/officeDocument/2006/relationships/image" Target="../media/image28.wmf"/><Relationship Id="rId4" Type="http://schemas.openxmlformats.org/officeDocument/2006/relationships/oleObject" Target="../embeddings/oleObject12.bin"/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3" Type="http://schemas.openxmlformats.org/officeDocument/2006/relationships/notesSlide" Target="../notesSlides/notesSlide19.xml"/><Relationship Id="rId12" Type="http://schemas.openxmlformats.org/officeDocument/2006/relationships/vmlDrawing" Target="../drawings/vmlDrawing8.vml"/><Relationship Id="rId11" Type="http://schemas.openxmlformats.org/officeDocument/2006/relationships/slideLayout" Target="../slideLayouts/slideLayout1.xml"/><Relationship Id="rId10" Type="http://schemas.openxmlformats.org/officeDocument/2006/relationships/image" Target="../media/image6.jpeg"/><Relationship Id="rId1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20.xml"/><Relationship Id="rId8" Type="http://schemas.openxmlformats.org/officeDocument/2006/relationships/vmlDrawing" Target="../drawings/vmlDrawing9.v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31.wmf"/><Relationship Id="rId5" Type="http://schemas.openxmlformats.org/officeDocument/2006/relationships/oleObject" Target="../embeddings/oleObject15.bin"/><Relationship Id="rId4" Type="http://schemas.openxmlformats.org/officeDocument/2006/relationships/image" Target="../media/image6.jpeg"/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32.wmf"/><Relationship Id="rId7" Type="http://schemas.openxmlformats.org/officeDocument/2006/relationships/oleObject" Target="../embeddings/oleObject17.bin"/><Relationship Id="rId6" Type="http://schemas.openxmlformats.org/officeDocument/2006/relationships/image" Target="../media/image31.wmf"/><Relationship Id="rId5" Type="http://schemas.openxmlformats.org/officeDocument/2006/relationships/oleObject" Target="../embeddings/oleObject16.bin"/><Relationship Id="rId4" Type="http://schemas.openxmlformats.org/officeDocument/2006/relationships/image" Target="../media/image6.jpeg"/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1" Type="http://schemas.openxmlformats.org/officeDocument/2006/relationships/notesSlide" Target="../notesSlides/notesSlide21.xml"/><Relationship Id="rId10" Type="http://schemas.openxmlformats.org/officeDocument/2006/relationships/vmlDrawing" Target="../drawings/vmlDrawing10.vml"/><Relationship Id="rId1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2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33.png"/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3.png"/><Relationship Id="rId1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1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6.jpeg"/><Relationship Id="rId7" Type="http://schemas.openxmlformats.org/officeDocument/2006/relationships/image" Target="../media/image5.wmf"/><Relationship Id="rId6" Type="http://schemas.openxmlformats.org/officeDocument/2006/relationships/oleObject" Target="../embeddings/oleObject2.bin"/><Relationship Id="rId5" Type="http://schemas.openxmlformats.org/officeDocument/2006/relationships/image" Target="../media/image4.wmf"/><Relationship Id="rId4" Type="http://schemas.openxmlformats.org/officeDocument/2006/relationships/oleObject" Target="../embeddings/oleObject1.bin"/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1" Type="http://schemas.openxmlformats.org/officeDocument/2006/relationships/notesSlide" Target="../notesSlides/notesSlide3.xml"/><Relationship Id="rId10" Type="http://schemas.openxmlformats.org/officeDocument/2006/relationships/vmlDrawing" Target="../drawings/vmlDrawing1.vml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.xml"/><Relationship Id="rId7" Type="http://schemas.openxmlformats.org/officeDocument/2006/relationships/vmlDrawing" Target="../drawings/vmlDrawing2.v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5.wmf"/><Relationship Id="rId4" Type="http://schemas.openxmlformats.org/officeDocument/2006/relationships/oleObject" Target="../embeddings/oleObject3.bin"/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5.xml"/><Relationship Id="rId8" Type="http://schemas.openxmlformats.org/officeDocument/2006/relationships/vmlDrawing" Target="../drawings/vmlDrawing3.v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5.wmf"/><Relationship Id="rId4" Type="http://schemas.openxmlformats.org/officeDocument/2006/relationships/oleObject" Target="../embeddings/oleObject4.bin"/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6.xml"/><Relationship Id="rId8" Type="http://schemas.openxmlformats.org/officeDocument/2006/relationships/vmlDrawing" Target="../drawings/vmlDrawing4.v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5.wmf"/><Relationship Id="rId4" Type="http://schemas.openxmlformats.org/officeDocument/2006/relationships/oleObject" Target="../embeddings/oleObject5.bin"/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5.vml"/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8.wmf"/><Relationship Id="rId6" Type="http://schemas.openxmlformats.org/officeDocument/2006/relationships/oleObject" Target="../embeddings/oleObject7.bin"/><Relationship Id="rId5" Type="http://schemas.openxmlformats.org/officeDocument/2006/relationships/image" Target="../media/image5.wmf"/><Relationship Id="rId4" Type="http://schemas.openxmlformats.org/officeDocument/2006/relationships/oleObject" Target="../embeddings/oleObject6.bin"/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0" Type="http://schemas.openxmlformats.org/officeDocument/2006/relationships/notesSlide" Target="../notesSlides/notesSlide7.xml"/><Relationship Id="rId1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8.xml"/><Relationship Id="rId7" Type="http://schemas.openxmlformats.org/officeDocument/2006/relationships/vmlDrawing" Target="../drawings/vmlDrawing6.v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8.wmf"/><Relationship Id="rId4" Type="http://schemas.openxmlformats.org/officeDocument/2006/relationships/oleObject" Target="../embeddings/oleObject8.bin"/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2737977" y="3080245"/>
            <a:ext cx="3662069" cy="715629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/>
          <p:cNvSpPr/>
          <p:nvPr/>
        </p:nvSpPr>
        <p:spPr>
          <a:xfrm>
            <a:off x="0" y="4858138"/>
            <a:ext cx="9144000" cy="2883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文本框 44"/>
          <p:cNvSpPr txBox="1"/>
          <p:nvPr/>
        </p:nvSpPr>
        <p:spPr>
          <a:xfrm>
            <a:off x="52802" y="4902280"/>
            <a:ext cx="91440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an.hongjun@foxmail.com</a:t>
            </a:r>
            <a:r>
              <a:rPr lang="en-US" altLang="zh-CN" sz="7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| Copyright © Intelligent Cognition and Data Computing department(</a:t>
            </a:r>
            <a:r>
              <a:rPr lang="en-US" altLang="zh-CN" sz="7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ICDC</a:t>
            </a:r>
            <a:r>
              <a:rPr lang="en-US" altLang="zh-CN" sz="7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), </a:t>
            </a:r>
            <a:r>
              <a:rPr lang="en-US" altLang="zh-CN" sz="7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Dianhang</a:t>
            </a:r>
            <a:r>
              <a:rPr lang="en-US" altLang="zh-CN" sz="7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Association, Dalian Maritime University. All rights reserved. </a:t>
            </a:r>
            <a:endParaRPr lang="zh-CN" altLang="en-US" sz="7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22"/>
          <p:cNvSpPr txBox="1"/>
          <p:nvPr/>
        </p:nvSpPr>
        <p:spPr>
          <a:xfrm>
            <a:off x="2218690" y="1360488"/>
            <a:ext cx="5060315" cy="82994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zh-CN" altLang="en-US" sz="48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计算机图形学基础</a:t>
            </a:r>
            <a:endParaRPr lang="zh-CN" altLang="en-US" sz="48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TextBox 23"/>
          <p:cNvSpPr txBox="1"/>
          <p:nvPr/>
        </p:nvSpPr>
        <p:spPr>
          <a:xfrm>
            <a:off x="2093501" y="2191489"/>
            <a:ext cx="4956999" cy="33718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Fundamentals of Computer Graphics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2970913" y="3036102"/>
            <a:ext cx="864096" cy="7496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dirty="0">
                <a:latin typeface="华文新魏" panose="02010800040101010101" pitchFamily="2" charset="-122"/>
                <a:ea typeface="华文新魏" panose="02010800040101010101" pitchFamily="2" charset="-122"/>
              </a:rPr>
              <a:t>分享人</a:t>
            </a:r>
            <a:endParaRPr lang="en-US" altLang="zh-CN" sz="14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安泓郡</a:t>
            </a:r>
            <a:endParaRPr lang="en-US" altLang="zh-CN" sz="16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3120736" y="3947531"/>
            <a:ext cx="2902528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err="1">
                <a:latin typeface="Javanese Text" panose="02000000000000000000" charset="0"/>
                <a:cs typeface="Javanese Text" panose="02000000000000000000" charset="0"/>
              </a:rPr>
              <a:t>an.hongjun@foxmail.com</a:t>
            </a:r>
            <a:endParaRPr lang="zh-CN" altLang="en-US" sz="1600" dirty="0">
              <a:latin typeface="Javanese Text" panose="02000000000000000000" charset="0"/>
              <a:cs typeface="Javanese Text" panose="02000000000000000000" charset="0"/>
            </a:endParaRPr>
          </a:p>
        </p:txBody>
      </p:sp>
      <p:cxnSp>
        <p:nvCxnSpPr>
          <p:cNvPr id="20" name="直接连接符 19"/>
          <p:cNvCxnSpPr/>
          <p:nvPr/>
        </p:nvCxnSpPr>
        <p:spPr>
          <a:xfrm>
            <a:off x="1760002" y="2715766"/>
            <a:ext cx="5618018" cy="0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4067944" y="3101799"/>
            <a:ext cx="2219123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200" dirty="0" err="1">
                <a:latin typeface="Rockwell Condensed" panose="02060603050405020104" charset="0"/>
                <a:cs typeface="Rockwell Condensed" panose="02060603050405020104" charset="0"/>
              </a:rPr>
              <a:t>ACoTAI</a:t>
            </a:r>
            <a:r>
              <a:rPr lang="en-US" altLang="zh-CN" sz="1200" dirty="0">
                <a:latin typeface="Rockwell Condensed" panose="02060603050405020104" charset="0"/>
                <a:cs typeface="Rockwell Condensed" panose="02060603050405020104" charset="0"/>
              </a:rPr>
              <a:t> Lab, Dalian Maritime University</a:t>
            </a:r>
            <a:endParaRPr lang="en-US" altLang="zh-CN" sz="1200" dirty="0">
              <a:latin typeface="Rockwell Condensed" panose="02060603050405020104" charset="0"/>
              <a:cs typeface="Rockwell Condensed" panose="0206060305040502010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 err="1">
                <a:latin typeface="Rockwell Condensed" panose="02060603050405020104" charset="0"/>
                <a:cs typeface="Rockwell Condensed" panose="02060603050405020104" charset="0"/>
              </a:rPr>
              <a:t>ICDC</a:t>
            </a:r>
            <a:r>
              <a:rPr lang="en-US" altLang="zh-CN" sz="1200" dirty="0">
                <a:latin typeface="Rockwell Condensed" panose="02060603050405020104" charset="0"/>
                <a:cs typeface="Rockwell Condensed" panose="02060603050405020104" charset="0"/>
              </a:rPr>
              <a:t> department, </a:t>
            </a:r>
            <a:r>
              <a:rPr lang="en-US" altLang="zh-CN" sz="1200" dirty="0" err="1">
                <a:latin typeface="Rockwell Condensed" panose="02060603050405020104" charset="0"/>
                <a:cs typeface="Rockwell Condensed" panose="02060603050405020104" charset="0"/>
              </a:rPr>
              <a:t>Dianhang</a:t>
            </a:r>
            <a:r>
              <a:rPr lang="en-US" altLang="zh-CN" sz="1200" dirty="0">
                <a:latin typeface="Rockwell Condensed" panose="02060603050405020104" charset="0"/>
                <a:cs typeface="Rockwell Condensed" panose="02060603050405020104" charset="0"/>
              </a:rPr>
              <a:t> Association</a:t>
            </a:r>
            <a:endParaRPr lang="zh-CN" altLang="en-US" sz="1200" dirty="0">
              <a:latin typeface="Rockwell Condensed" panose="02060603050405020104" charset="0"/>
              <a:cs typeface="Rockwell Condensed" panose="02060603050405020104" charset="0"/>
            </a:endParaRPr>
          </a:p>
        </p:txBody>
      </p:sp>
      <p:sp>
        <p:nvSpPr>
          <p:cNvPr id="24" name="文本框 2"/>
          <p:cNvSpPr txBox="1">
            <a:spLocks noChangeArrowheads="1"/>
          </p:cNvSpPr>
          <p:nvPr/>
        </p:nvSpPr>
        <p:spPr bwMode="auto">
          <a:xfrm>
            <a:off x="2875059" y="51470"/>
            <a:ext cx="111456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9pPr>
          </a:lstStyle>
          <a:p>
            <a:pPr algn="ctr" eaLnBrk="1" hangingPunct="1"/>
            <a:r>
              <a:rPr lang="zh-CN" altLang="en-US" sz="1200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课题综述</a:t>
            </a:r>
            <a:endParaRPr lang="zh-CN" altLang="en-US" sz="1200" dirty="0">
              <a:solidFill>
                <a:schemeClr val="bg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3108343" y="467116"/>
            <a:ext cx="648000" cy="89060"/>
            <a:chOff x="1977863" y="380438"/>
            <a:chExt cx="576000" cy="89060"/>
          </a:xfrm>
          <a:solidFill>
            <a:schemeClr val="accent1"/>
          </a:solidFill>
        </p:grpSpPr>
        <p:sp>
          <p:nvSpPr>
            <p:cNvPr id="26" name="矩形 25"/>
            <p:cNvSpPr/>
            <p:nvPr/>
          </p:nvSpPr>
          <p:spPr>
            <a:xfrm>
              <a:off x="1977863" y="433498"/>
              <a:ext cx="576000" cy="3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7" name="等腰三角形 26"/>
            <p:cNvSpPr/>
            <p:nvPr/>
          </p:nvSpPr>
          <p:spPr>
            <a:xfrm>
              <a:off x="2219439" y="380438"/>
              <a:ext cx="96000" cy="54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28" name="文本框 27"/>
          <p:cNvSpPr txBox="1"/>
          <p:nvPr/>
        </p:nvSpPr>
        <p:spPr>
          <a:xfrm>
            <a:off x="3132302" y="268074"/>
            <a:ext cx="6000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>
                <a:solidFill>
                  <a:schemeClr val="bg1"/>
                </a:solidFill>
                <a:ea typeface="华文细黑" panose="02010600040101010101" pitchFamily="2" charset="-122"/>
              </a:rPr>
              <a:t>Part one</a:t>
            </a:r>
            <a:endParaRPr lang="zh-CN" altLang="en-US" sz="800" dirty="0">
              <a:solidFill>
                <a:schemeClr val="bg1"/>
              </a:solidFill>
              <a:ea typeface="华文细黑" panose="02010600040101010101" pitchFamily="2" charset="-122"/>
            </a:endParaRPr>
          </a:p>
        </p:txBody>
      </p:sp>
      <p:sp>
        <p:nvSpPr>
          <p:cNvPr id="29" name="文本框 2"/>
          <p:cNvSpPr txBox="1">
            <a:spLocks noChangeArrowheads="1"/>
          </p:cNvSpPr>
          <p:nvPr/>
        </p:nvSpPr>
        <p:spPr bwMode="auto">
          <a:xfrm>
            <a:off x="4165594" y="51470"/>
            <a:ext cx="102310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9pPr>
          </a:lstStyle>
          <a:p>
            <a:pPr algn="ctr" eaLnBrk="1" hangingPunct="1"/>
            <a:r>
              <a:rPr lang="zh-CN" altLang="en-US" sz="1200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目前现状</a:t>
            </a:r>
            <a:endParaRPr lang="zh-CN" altLang="en-US" sz="1200" dirty="0">
              <a:solidFill>
                <a:schemeClr val="bg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4377105" y="268074"/>
            <a:ext cx="6000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>
                <a:solidFill>
                  <a:schemeClr val="bg1"/>
                </a:solidFill>
                <a:ea typeface="华文细黑" panose="02010600040101010101" pitchFamily="2" charset="-122"/>
              </a:rPr>
              <a:t>Part two</a:t>
            </a:r>
            <a:endParaRPr lang="zh-CN" altLang="en-US" sz="800" dirty="0">
              <a:solidFill>
                <a:schemeClr val="bg1"/>
              </a:solidFill>
              <a:ea typeface="华文细黑" panose="02010600040101010101" pitchFamily="2" charset="-122"/>
            </a:endParaRPr>
          </a:p>
        </p:txBody>
      </p:sp>
      <p:sp>
        <p:nvSpPr>
          <p:cNvPr id="31" name="文本框 2"/>
          <p:cNvSpPr txBox="1">
            <a:spLocks noChangeArrowheads="1"/>
          </p:cNvSpPr>
          <p:nvPr/>
        </p:nvSpPr>
        <p:spPr bwMode="auto">
          <a:xfrm>
            <a:off x="5364665" y="51470"/>
            <a:ext cx="102310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9pPr>
          </a:lstStyle>
          <a:p>
            <a:pPr algn="ctr" eaLnBrk="1" hangingPunct="1"/>
            <a:r>
              <a:rPr lang="zh-CN" altLang="en-US" sz="1200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研究目标</a:t>
            </a:r>
            <a:endParaRPr lang="zh-CN" altLang="en-US" sz="1200" dirty="0">
              <a:solidFill>
                <a:schemeClr val="bg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5533936" y="268074"/>
            <a:ext cx="64232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>
                <a:solidFill>
                  <a:schemeClr val="bg1"/>
                </a:solidFill>
                <a:ea typeface="华文细黑" panose="02010600040101010101" pitchFamily="2" charset="-122"/>
              </a:rPr>
              <a:t>Part three</a:t>
            </a:r>
            <a:endParaRPr lang="zh-CN" altLang="en-US" sz="800" dirty="0">
              <a:solidFill>
                <a:schemeClr val="bg1"/>
              </a:solidFill>
              <a:ea typeface="华文细黑" panose="02010600040101010101" pitchFamily="2" charset="-122"/>
            </a:endParaRPr>
          </a:p>
        </p:txBody>
      </p:sp>
      <p:sp>
        <p:nvSpPr>
          <p:cNvPr id="33" name="文本框 2"/>
          <p:cNvSpPr txBox="1">
            <a:spLocks noChangeArrowheads="1"/>
          </p:cNvSpPr>
          <p:nvPr/>
        </p:nvSpPr>
        <p:spPr bwMode="auto">
          <a:xfrm>
            <a:off x="6563736" y="51470"/>
            <a:ext cx="102310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9pPr>
          </a:lstStyle>
          <a:p>
            <a:pPr algn="ctr" eaLnBrk="1" hangingPunct="1"/>
            <a:r>
              <a:rPr lang="zh-CN" altLang="en-US" sz="1200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研究过程</a:t>
            </a:r>
            <a:endParaRPr lang="zh-CN" altLang="en-US" sz="1200" dirty="0">
              <a:solidFill>
                <a:schemeClr val="bg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6775247" y="268074"/>
            <a:ext cx="6000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>
                <a:solidFill>
                  <a:schemeClr val="bg1"/>
                </a:solidFill>
                <a:ea typeface="华文细黑" panose="02010600040101010101" pitchFamily="2" charset="-122"/>
              </a:rPr>
              <a:t>Part four</a:t>
            </a:r>
            <a:endParaRPr lang="zh-CN" altLang="en-US" sz="800" dirty="0">
              <a:solidFill>
                <a:schemeClr val="bg1"/>
              </a:solidFill>
              <a:ea typeface="华文细黑" panose="02010600040101010101" pitchFamily="2" charset="-122"/>
            </a:endParaRPr>
          </a:p>
        </p:txBody>
      </p:sp>
      <p:sp>
        <p:nvSpPr>
          <p:cNvPr id="35" name="文本框 2"/>
          <p:cNvSpPr txBox="1">
            <a:spLocks noChangeArrowheads="1"/>
          </p:cNvSpPr>
          <p:nvPr/>
        </p:nvSpPr>
        <p:spPr bwMode="auto">
          <a:xfrm>
            <a:off x="7762806" y="51470"/>
            <a:ext cx="102310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9pPr>
          </a:lstStyle>
          <a:p>
            <a:pPr algn="ctr" eaLnBrk="1" hangingPunct="1"/>
            <a:r>
              <a:rPr lang="zh-CN" altLang="en-US" sz="1200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研究结论</a:t>
            </a:r>
            <a:endParaRPr lang="zh-CN" altLang="en-US" sz="1200" dirty="0">
              <a:solidFill>
                <a:schemeClr val="bg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7927878" y="268074"/>
            <a:ext cx="69296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>
                <a:solidFill>
                  <a:schemeClr val="bg1"/>
                </a:solidFill>
                <a:ea typeface="华文细黑" panose="02010600040101010101" pitchFamily="2" charset="-122"/>
              </a:rPr>
              <a:t>Part five</a:t>
            </a:r>
            <a:endParaRPr lang="zh-CN" altLang="en-US" sz="800" dirty="0">
              <a:solidFill>
                <a:schemeClr val="bg1"/>
              </a:solidFill>
              <a:ea typeface="华文细黑" panose="02010600040101010101" pitchFamily="2" charset="-122"/>
            </a:endParaRPr>
          </a:p>
        </p:txBody>
      </p:sp>
      <p:pic>
        <p:nvPicPr>
          <p:cNvPr id="37" name="图片 36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32335"/>
            <a:ext cx="555600" cy="463926"/>
          </a:xfrm>
          <a:prstGeom prst="rect">
            <a:avLst/>
          </a:prstGeom>
        </p:spPr>
      </p:pic>
      <p:sp>
        <p:nvSpPr>
          <p:cNvPr id="38" name="矩形 37"/>
          <p:cNvSpPr/>
          <p:nvPr/>
        </p:nvSpPr>
        <p:spPr>
          <a:xfrm>
            <a:off x="0" y="1"/>
            <a:ext cx="9144000" cy="5627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文本框 39"/>
          <p:cNvSpPr txBox="1"/>
          <p:nvPr/>
        </p:nvSpPr>
        <p:spPr>
          <a:xfrm>
            <a:off x="4960072" y="61224"/>
            <a:ext cx="418085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050" dirty="0">
                <a:solidFill>
                  <a:schemeClr val="bg1"/>
                </a:solidFill>
                <a:latin typeface="+mn-ea"/>
              </a:rPr>
              <a:t>2021-2022</a:t>
            </a:r>
            <a:r>
              <a:rPr lang="zh-CN" altLang="en-US" sz="1050" dirty="0">
                <a:solidFill>
                  <a:schemeClr val="bg1"/>
                </a:solidFill>
                <a:latin typeface="+mn-ea"/>
              </a:rPr>
              <a:t>学年第二学期培训</a:t>
            </a:r>
            <a:endParaRPr lang="zh-CN" altLang="en-US" sz="105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3556399" y="285330"/>
            <a:ext cx="561801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大连海事大学 </a:t>
            </a:r>
            <a:r>
              <a:rPr lang="en-US" altLang="zh-CN" sz="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- </a:t>
            </a:r>
            <a:r>
              <a:rPr lang="zh-CN" altLang="en-US" sz="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电航学社 </a:t>
            </a:r>
            <a:r>
              <a:rPr lang="en-US" altLang="zh-CN" sz="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- </a:t>
            </a:r>
            <a:r>
              <a:rPr lang="zh-CN" altLang="en-US" sz="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智能认知与数据计算部</a:t>
            </a:r>
            <a:r>
              <a:rPr lang="en-US" altLang="zh-CN" sz="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(</a:t>
            </a:r>
            <a:r>
              <a:rPr lang="en-US" altLang="zh-CN" sz="800" dirty="0" err="1">
                <a:solidFill>
                  <a:schemeClr val="bg1"/>
                </a:solidFill>
                <a:latin typeface="Bahnschrift Light Condensed" panose="020B0502040204020203" pitchFamily="34" charset="0"/>
              </a:rPr>
              <a:t>ICDC</a:t>
            </a:r>
            <a:r>
              <a:rPr lang="en-US" altLang="zh-CN" sz="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) </a:t>
            </a:r>
            <a:endParaRPr lang="zh-CN" altLang="en-US" sz="800" dirty="0">
              <a:solidFill>
                <a:schemeClr val="bg1"/>
              </a:solidFill>
              <a:latin typeface="Bahnschrift Light Condensed" panose="020B0502040204020203" pitchFamily="34" charset="0"/>
            </a:endParaRPr>
          </a:p>
        </p:txBody>
      </p:sp>
      <p:pic>
        <p:nvPicPr>
          <p:cNvPr id="42" name="图片 41"/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0259A8"/>
              </a:clrFrom>
              <a:clrTo>
                <a:srgbClr val="0259A8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12" t="5969" r="5271" b="5139"/>
          <a:stretch>
            <a:fillRect/>
          </a:stretch>
        </p:blipFill>
        <p:spPr>
          <a:xfrm>
            <a:off x="584890" y="67439"/>
            <a:ext cx="432106" cy="440725"/>
          </a:xfrm>
          <a:prstGeom prst="rect">
            <a:avLst/>
          </a:prstGeom>
        </p:spPr>
      </p:pic>
      <p:pic>
        <p:nvPicPr>
          <p:cNvPr id="43" name="图片 4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6" y="1"/>
            <a:ext cx="557630" cy="555526"/>
          </a:xfrm>
          <a:prstGeom prst="rect">
            <a:avLst/>
          </a:prstGeom>
        </p:spPr>
      </p:pic>
      <p:sp>
        <p:nvSpPr>
          <p:cNvPr id="72" name="矩形 71"/>
          <p:cNvSpPr/>
          <p:nvPr/>
        </p:nvSpPr>
        <p:spPr>
          <a:xfrm>
            <a:off x="179070" y="699135"/>
            <a:ext cx="1873250" cy="39878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p>
            <a:pPr algn="ctr"/>
            <a:r>
              <a:rPr lang="en-US" altLang="zh-CN" sz="200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Chapter</a:t>
            </a:r>
            <a:r>
              <a:rPr lang="en-US" altLang="zh-CN" sz="2000" b="0" cap="none" spc="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 1-3</a:t>
            </a:r>
            <a:endParaRPr lang="zh-CN" altLang="en-US" sz="2000" b="0" cap="none" spc="0" dirty="0">
              <a:ln w="0"/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</a:endParaRPr>
          </a:p>
        </p:txBody>
      </p:sp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框 2"/>
          <p:cNvSpPr txBox="1">
            <a:spLocks noChangeArrowheads="1"/>
          </p:cNvSpPr>
          <p:nvPr/>
        </p:nvSpPr>
        <p:spPr bwMode="auto">
          <a:xfrm>
            <a:off x="2875059" y="51470"/>
            <a:ext cx="111456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9pPr>
          </a:lstStyle>
          <a:p>
            <a:pPr algn="ctr" eaLnBrk="1" hangingPunct="1"/>
            <a:r>
              <a:rPr lang="zh-CN" altLang="en-US" sz="1200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课题综述</a:t>
            </a:r>
            <a:endParaRPr lang="zh-CN" altLang="en-US" sz="1200" dirty="0">
              <a:solidFill>
                <a:schemeClr val="bg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3108343" y="467116"/>
            <a:ext cx="648000" cy="89060"/>
            <a:chOff x="1977863" y="380438"/>
            <a:chExt cx="576000" cy="89060"/>
          </a:xfrm>
          <a:solidFill>
            <a:schemeClr val="accent1"/>
          </a:solidFill>
        </p:grpSpPr>
        <p:sp>
          <p:nvSpPr>
            <p:cNvPr id="28" name="矩形 27"/>
            <p:cNvSpPr/>
            <p:nvPr/>
          </p:nvSpPr>
          <p:spPr>
            <a:xfrm>
              <a:off x="1977863" y="433498"/>
              <a:ext cx="576000" cy="3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9" name="等腰三角形 28"/>
            <p:cNvSpPr/>
            <p:nvPr/>
          </p:nvSpPr>
          <p:spPr>
            <a:xfrm>
              <a:off x="2219439" y="380438"/>
              <a:ext cx="96000" cy="54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30" name="文本框 29"/>
          <p:cNvSpPr txBox="1"/>
          <p:nvPr/>
        </p:nvSpPr>
        <p:spPr>
          <a:xfrm>
            <a:off x="3132302" y="268074"/>
            <a:ext cx="6000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>
                <a:solidFill>
                  <a:schemeClr val="bg1"/>
                </a:solidFill>
                <a:ea typeface="华文细黑" panose="02010600040101010101" pitchFamily="2" charset="-122"/>
              </a:rPr>
              <a:t>Part one</a:t>
            </a:r>
            <a:endParaRPr lang="zh-CN" altLang="en-US" sz="800" dirty="0">
              <a:solidFill>
                <a:schemeClr val="bg1"/>
              </a:solidFill>
              <a:ea typeface="华文细黑" panose="02010600040101010101" pitchFamily="2" charset="-122"/>
            </a:endParaRPr>
          </a:p>
        </p:txBody>
      </p:sp>
      <p:sp>
        <p:nvSpPr>
          <p:cNvPr id="31" name="文本框 2"/>
          <p:cNvSpPr txBox="1">
            <a:spLocks noChangeArrowheads="1"/>
          </p:cNvSpPr>
          <p:nvPr/>
        </p:nvSpPr>
        <p:spPr bwMode="auto">
          <a:xfrm>
            <a:off x="4165594" y="51470"/>
            <a:ext cx="102310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9pPr>
          </a:lstStyle>
          <a:p>
            <a:pPr algn="ctr" eaLnBrk="1" hangingPunct="1"/>
            <a:r>
              <a:rPr lang="zh-CN" altLang="en-US" sz="1200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目前现状</a:t>
            </a:r>
            <a:endParaRPr lang="zh-CN" altLang="en-US" sz="1200" dirty="0">
              <a:solidFill>
                <a:schemeClr val="bg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4377105" y="268074"/>
            <a:ext cx="6000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>
                <a:solidFill>
                  <a:schemeClr val="bg1"/>
                </a:solidFill>
                <a:ea typeface="华文细黑" panose="02010600040101010101" pitchFamily="2" charset="-122"/>
              </a:rPr>
              <a:t>Part two</a:t>
            </a:r>
            <a:endParaRPr lang="zh-CN" altLang="en-US" sz="800" dirty="0">
              <a:solidFill>
                <a:schemeClr val="bg1"/>
              </a:solidFill>
              <a:ea typeface="华文细黑" panose="02010600040101010101" pitchFamily="2" charset="-122"/>
            </a:endParaRPr>
          </a:p>
        </p:txBody>
      </p:sp>
      <p:sp>
        <p:nvSpPr>
          <p:cNvPr id="33" name="文本框 2"/>
          <p:cNvSpPr txBox="1">
            <a:spLocks noChangeArrowheads="1"/>
          </p:cNvSpPr>
          <p:nvPr/>
        </p:nvSpPr>
        <p:spPr bwMode="auto">
          <a:xfrm>
            <a:off x="5364665" y="51470"/>
            <a:ext cx="102310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9pPr>
          </a:lstStyle>
          <a:p>
            <a:pPr algn="ctr" eaLnBrk="1" hangingPunct="1"/>
            <a:r>
              <a:rPr lang="zh-CN" altLang="en-US" sz="1200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研究目标</a:t>
            </a:r>
            <a:endParaRPr lang="zh-CN" altLang="en-US" sz="1200" dirty="0">
              <a:solidFill>
                <a:schemeClr val="bg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5533936" y="268074"/>
            <a:ext cx="64232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>
                <a:solidFill>
                  <a:schemeClr val="bg1"/>
                </a:solidFill>
                <a:ea typeface="华文细黑" panose="02010600040101010101" pitchFamily="2" charset="-122"/>
              </a:rPr>
              <a:t>Part three</a:t>
            </a:r>
            <a:endParaRPr lang="zh-CN" altLang="en-US" sz="800" dirty="0">
              <a:solidFill>
                <a:schemeClr val="bg1"/>
              </a:solidFill>
              <a:ea typeface="华文细黑" panose="02010600040101010101" pitchFamily="2" charset="-122"/>
            </a:endParaRPr>
          </a:p>
        </p:txBody>
      </p:sp>
      <p:sp>
        <p:nvSpPr>
          <p:cNvPr id="35" name="文本框 2"/>
          <p:cNvSpPr txBox="1">
            <a:spLocks noChangeArrowheads="1"/>
          </p:cNvSpPr>
          <p:nvPr/>
        </p:nvSpPr>
        <p:spPr bwMode="auto">
          <a:xfrm>
            <a:off x="6563736" y="51470"/>
            <a:ext cx="102310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9pPr>
          </a:lstStyle>
          <a:p>
            <a:pPr algn="ctr" eaLnBrk="1" hangingPunct="1"/>
            <a:r>
              <a:rPr lang="zh-CN" altLang="en-US" sz="1200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研究过程</a:t>
            </a:r>
            <a:endParaRPr lang="zh-CN" altLang="en-US" sz="1200" dirty="0">
              <a:solidFill>
                <a:schemeClr val="bg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6775247" y="268074"/>
            <a:ext cx="6000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>
                <a:solidFill>
                  <a:schemeClr val="bg1"/>
                </a:solidFill>
                <a:ea typeface="华文细黑" panose="02010600040101010101" pitchFamily="2" charset="-122"/>
              </a:rPr>
              <a:t>Part four</a:t>
            </a:r>
            <a:endParaRPr lang="zh-CN" altLang="en-US" sz="800" dirty="0">
              <a:solidFill>
                <a:schemeClr val="bg1"/>
              </a:solidFill>
              <a:ea typeface="华文细黑" panose="02010600040101010101" pitchFamily="2" charset="-122"/>
            </a:endParaRPr>
          </a:p>
        </p:txBody>
      </p:sp>
      <p:sp>
        <p:nvSpPr>
          <p:cNvPr id="37" name="文本框 2"/>
          <p:cNvSpPr txBox="1">
            <a:spLocks noChangeArrowheads="1"/>
          </p:cNvSpPr>
          <p:nvPr/>
        </p:nvSpPr>
        <p:spPr bwMode="auto">
          <a:xfrm>
            <a:off x="7762806" y="51470"/>
            <a:ext cx="102310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9pPr>
          </a:lstStyle>
          <a:p>
            <a:pPr algn="ctr" eaLnBrk="1" hangingPunct="1"/>
            <a:r>
              <a:rPr lang="zh-CN" altLang="en-US" sz="1200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研究结论</a:t>
            </a:r>
            <a:endParaRPr lang="zh-CN" altLang="en-US" sz="1200" dirty="0">
              <a:solidFill>
                <a:schemeClr val="bg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7927878" y="268074"/>
            <a:ext cx="69296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>
                <a:solidFill>
                  <a:schemeClr val="bg1"/>
                </a:solidFill>
                <a:ea typeface="华文细黑" panose="02010600040101010101" pitchFamily="2" charset="-122"/>
              </a:rPr>
              <a:t>Part five</a:t>
            </a:r>
            <a:endParaRPr lang="zh-CN" altLang="en-US" sz="800" dirty="0">
              <a:solidFill>
                <a:schemeClr val="bg1"/>
              </a:solidFill>
              <a:ea typeface="华文细黑" panose="02010600040101010101" pitchFamily="2" charset="-122"/>
            </a:endParaRPr>
          </a:p>
        </p:txBody>
      </p:sp>
      <p:pic>
        <p:nvPicPr>
          <p:cNvPr id="63" name="图片 6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32335"/>
            <a:ext cx="555600" cy="463926"/>
          </a:xfrm>
          <a:prstGeom prst="rect">
            <a:avLst/>
          </a:prstGeom>
        </p:spPr>
      </p:pic>
      <p:sp>
        <p:nvSpPr>
          <p:cNvPr id="64" name="矩形 63"/>
          <p:cNvSpPr/>
          <p:nvPr/>
        </p:nvSpPr>
        <p:spPr>
          <a:xfrm>
            <a:off x="0" y="1"/>
            <a:ext cx="9144000" cy="5627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文本框 65"/>
          <p:cNvSpPr txBox="1"/>
          <p:nvPr/>
        </p:nvSpPr>
        <p:spPr>
          <a:xfrm>
            <a:off x="3556399" y="285330"/>
            <a:ext cx="561801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大连海事大学 </a:t>
            </a:r>
            <a:r>
              <a:rPr lang="en-US" altLang="zh-CN" sz="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- </a:t>
            </a:r>
            <a:r>
              <a:rPr lang="zh-CN" altLang="en-US" sz="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电航学社 </a:t>
            </a:r>
            <a:r>
              <a:rPr lang="en-US" altLang="zh-CN" sz="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- </a:t>
            </a:r>
            <a:r>
              <a:rPr lang="zh-CN" altLang="en-US" sz="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智能认知与数据计算部</a:t>
            </a:r>
            <a:r>
              <a:rPr lang="en-US" altLang="zh-CN" sz="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(</a:t>
            </a:r>
            <a:r>
              <a:rPr lang="en-US" altLang="zh-CN" sz="800" dirty="0" err="1">
                <a:solidFill>
                  <a:schemeClr val="bg1"/>
                </a:solidFill>
                <a:latin typeface="Bahnschrift Light Condensed" panose="020B0502040204020203" pitchFamily="34" charset="0"/>
              </a:rPr>
              <a:t>ICDC</a:t>
            </a:r>
            <a:r>
              <a:rPr lang="en-US" altLang="zh-CN" sz="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) </a:t>
            </a:r>
            <a:endParaRPr lang="zh-CN" altLang="en-US" sz="800" dirty="0">
              <a:solidFill>
                <a:schemeClr val="bg1"/>
              </a:solidFill>
              <a:latin typeface="Bahnschrift Light Condensed" panose="020B0502040204020203" pitchFamily="34" charset="0"/>
            </a:endParaRPr>
          </a:p>
        </p:txBody>
      </p:sp>
      <p:pic>
        <p:nvPicPr>
          <p:cNvPr id="67" name="图片 66"/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0259A8"/>
              </a:clrFrom>
              <a:clrTo>
                <a:srgbClr val="0259A8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12" t="5969" r="5271" b="5139"/>
          <a:stretch>
            <a:fillRect/>
          </a:stretch>
        </p:blipFill>
        <p:spPr>
          <a:xfrm>
            <a:off x="584890" y="67439"/>
            <a:ext cx="432106" cy="440725"/>
          </a:xfrm>
          <a:prstGeom prst="rect">
            <a:avLst/>
          </a:prstGeom>
        </p:spPr>
      </p:pic>
      <p:sp>
        <p:nvSpPr>
          <p:cNvPr id="69" name="矩形 68"/>
          <p:cNvSpPr/>
          <p:nvPr/>
        </p:nvSpPr>
        <p:spPr>
          <a:xfrm>
            <a:off x="0" y="4858138"/>
            <a:ext cx="9144000" cy="2883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6" y="1"/>
            <a:ext cx="557630" cy="555526"/>
          </a:xfrm>
          <a:prstGeom prst="rect">
            <a:avLst/>
          </a:prstGeom>
        </p:spPr>
      </p:pic>
      <p:sp>
        <p:nvSpPr>
          <p:cNvPr id="62" name="文本框 61"/>
          <p:cNvSpPr txBox="1"/>
          <p:nvPr/>
        </p:nvSpPr>
        <p:spPr>
          <a:xfrm>
            <a:off x="52802" y="4902280"/>
            <a:ext cx="91440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an.hongjun@foxmail.com</a:t>
            </a:r>
            <a:r>
              <a:rPr lang="en-US" altLang="zh-CN" sz="7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| Copyright © Intelligent Cognition and Data Computing department(</a:t>
            </a:r>
            <a:r>
              <a:rPr lang="en-US" altLang="zh-CN" sz="7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ICDC</a:t>
            </a:r>
            <a:r>
              <a:rPr lang="en-US" altLang="zh-CN" sz="7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), </a:t>
            </a:r>
            <a:r>
              <a:rPr lang="en-US" altLang="zh-CN" sz="7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Dianhang</a:t>
            </a:r>
            <a:r>
              <a:rPr lang="en-US" altLang="zh-CN" sz="7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Association, Dalian Maritime University. All rights reserved. </a:t>
            </a:r>
            <a:endParaRPr lang="zh-CN" altLang="en-US" sz="7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4960072" y="61224"/>
            <a:ext cx="418085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050" dirty="0">
                <a:solidFill>
                  <a:schemeClr val="bg1"/>
                </a:solidFill>
                <a:latin typeface="+mn-ea"/>
              </a:rPr>
              <a:t>2021-2022</a:t>
            </a:r>
            <a:r>
              <a:rPr lang="zh-CN" altLang="en-US" sz="1050" dirty="0">
                <a:solidFill>
                  <a:schemeClr val="bg1"/>
                </a:solidFill>
                <a:latin typeface="+mn-ea"/>
              </a:rPr>
              <a:t>学年第二学期培训</a:t>
            </a:r>
            <a:endParaRPr lang="zh-CN" altLang="en-US" sz="1050" dirty="0">
              <a:solidFill>
                <a:schemeClr val="bg1"/>
              </a:solidFill>
              <a:latin typeface="+mn-ea"/>
            </a:endParaRPr>
          </a:p>
        </p:txBody>
      </p:sp>
      <p:grpSp>
        <p:nvGrpSpPr>
          <p:cNvPr id="41" name="组合 40"/>
          <p:cNvGrpSpPr/>
          <p:nvPr/>
        </p:nvGrpSpPr>
        <p:grpSpPr>
          <a:xfrm>
            <a:off x="683439" y="915608"/>
            <a:ext cx="7769225" cy="1250949"/>
            <a:chOff x="2954339" y="1279908"/>
            <a:chExt cx="7423912" cy="1177592"/>
          </a:xfrm>
        </p:grpSpPr>
        <p:sp>
          <p:nvSpPr>
            <p:cNvPr id="42" name="矩形 41"/>
            <p:cNvSpPr>
              <a:spLocks noChangeArrowheads="1"/>
            </p:cNvSpPr>
            <p:nvPr/>
          </p:nvSpPr>
          <p:spPr bwMode="auto">
            <a:xfrm>
              <a:off x="2954339" y="1694755"/>
              <a:ext cx="7423912" cy="7627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1200" dirty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</a:t>
              </a:r>
              <a:r>
                <a:rPr lang="zh-CN" altLang="en-US" sz="1200" dirty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由全部像素构成的集合，称为颜色空间。也可以理解为像素的定义域。</a:t>
              </a:r>
              <a:endParaRPr lang="zh-CN" altLang="en-US" sz="12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30000"/>
                </a:lnSpc>
              </a:pPr>
              <a:r>
                <a:rPr lang="zh-CN" altLang="en-US" sz="1200" dirty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常见的颜色空间有：二值空间、灰度空间、</a:t>
              </a:r>
              <a:r>
                <a:rPr lang="en-US" altLang="zh-CN" sz="1200" dirty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RGB</a:t>
              </a:r>
              <a:r>
                <a:rPr lang="zh-CN" altLang="en-US" sz="1200" dirty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空间、</a:t>
              </a:r>
              <a:r>
                <a:rPr lang="en-US" altLang="zh-CN" sz="1200" dirty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HSV</a:t>
              </a:r>
              <a:r>
                <a:rPr lang="zh-CN" altLang="en-US" sz="1200" dirty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空间等。本节课主要介绍常用的灰度颜色空间和</a:t>
              </a:r>
              <a:r>
                <a:rPr lang="en-US" altLang="zh-CN" sz="1200" dirty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RGB</a:t>
              </a:r>
              <a:r>
                <a:rPr lang="zh-CN" altLang="en-US" sz="1200" dirty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颜色空间。</a:t>
              </a:r>
              <a:endParaRPr lang="zh-CN" altLang="en-US" sz="12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3" name="矩形 42"/>
            <p:cNvSpPr/>
            <p:nvPr/>
          </p:nvSpPr>
          <p:spPr>
            <a:xfrm>
              <a:off x="2963100" y="1279908"/>
              <a:ext cx="1048510" cy="34670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颜色空间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rcRect b="49398"/>
          <a:stretch>
            <a:fillRect/>
          </a:stretch>
        </p:blipFill>
        <p:spPr>
          <a:xfrm>
            <a:off x="1475105" y="2211705"/>
            <a:ext cx="6096000" cy="20821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框 2"/>
          <p:cNvSpPr txBox="1">
            <a:spLocks noChangeArrowheads="1"/>
          </p:cNvSpPr>
          <p:nvPr/>
        </p:nvSpPr>
        <p:spPr bwMode="auto">
          <a:xfrm>
            <a:off x="2875059" y="51470"/>
            <a:ext cx="111456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9pPr>
          </a:lstStyle>
          <a:p>
            <a:pPr algn="ctr" eaLnBrk="1" hangingPunct="1"/>
            <a:r>
              <a:rPr lang="zh-CN" altLang="en-US" sz="1200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课题综述</a:t>
            </a:r>
            <a:endParaRPr lang="zh-CN" altLang="en-US" sz="1200" dirty="0">
              <a:solidFill>
                <a:schemeClr val="bg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3108343" y="467116"/>
            <a:ext cx="648000" cy="89060"/>
            <a:chOff x="1977863" y="380438"/>
            <a:chExt cx="576000" cy="89060"/>
          </a:xfrm>
          <a:solidFill>
            <a:schemeClr val="accent1"/>
          </a:solidFill>
        </p:grpSpPr>
        <p:sp>
          <p:nvSpPr>
            <p:cNvPr id="28" name="矩形 27"/>
            <p:cNvSpPr/>
            <p:nvPr/>
          </p:nvSpPr>
          <p:spPr>
            <a:xfrm>
              <a:off x="1977863" y="433498"/>
              <a:ext cx="576000" cy="3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9" name="等腰三角形 28"/>
            <p:cNvSpPr/>
            <p:nvPr/>
          </p:nvSpPr>
          <p:spPr>
            <a:xfrm>
              <a:off x="2219439" y="380438"/>
              <a:ext cx="96000" cy="54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30" name="文本框 29"/>
          <p:cNvSpPr txBox="1"/>
          <p:nvPr/>
        </p:nvSpPr>
        <p:spPr>
          <a:xfrm>
            <a:off x="3132302" y="268074"/>
            <a:ext cx="6000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>
                <a:solidFill>
                  <a:schemeClr val="bg1"/>
                </a:solidFill>
                <a:ea typeface="华文细黑" panose="02010600040101010101" pitchFamily="2" charset="-122"/>
              </a:rPr>
              <a:t>Part one</a:t>
            </a:r>
            <a:endParaRPr lang="zh-CN" altLang="en-US" sz="800" dirty="0">
              <a:solidFill>
                <a:schemeClr val="bg1"/>
              </a:solidFill>
              <a:ea typeface="华文细黑" panose="02010600040101010101" pitchFamily="2" charset="-122"/>
            </a:endParaRPr>
          </a:p>
        </p:txBody>
      </p:sp>
      <p:sp>
        <p:nvSpPr>
          <p:cNvPr id="31" name="文本框 2"/>
          <p:cNvSpPr txBox="1">
            <a:spLocks noChangeArrowheads="1"/>
          </p:cNvSpPr>
          <p:nvPr/>
        </p:nvSpPr>
        <p:spPr bwMode="auto">
          <a:xfrm>
            <a:off x="4165594" y="51470"/>
            <a:ext cx="102310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9pPr>
          </a:lstStyle>
          <a:p>
            <a:pPr algn="ctr" eaLnBrk="1" hangingPunct="1"/>
            <a:r>
              <a:rPr lang="zh-CN" altLang="en-US" sz="1200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目前现状</a:t>
            </a:r>
            <a:endParaRPr lang="zh-CN" altLang="en-US" sz="1200" dirty="0">
              <a:solidFill>
                <a:schemeClr val="bg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4377105" y="268074"/>
            <a:ext cx="6000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>
                <a:solidFill>
                  <a:schemeClr val="bg1"/>
                </a:solidFill>
                <a:ea typeface="华文细黑" panose="02010600040101010101" pitchFamily="2" charset="-122"/>
              </a:rPr>
              <a:t>Part two</a:t>
            </a:r>
            <a:endParaRPr lang="zh-CN" altLang="en-US" sz="800" dirty="0">
              <a:solidFill>
                <a:schemeClr val="bg1"/>
              </a:solidFill>
              <a:ea typeface="华文细黑" panose="02010600040101010101" pitchFamily="2" charset="-122"/>
            </a:endParaRPr>
          </a:p>
        </p:txBody>
      </p:sp>
      <p:sp>
        <p:nvSpPr>
          <p:cNvPr id="33" name="文本框 2"/>
          <p:cNvSpPr txBox="1">
            <a:spLocks noChangeArrowheads="1"/>
          </p:cNvSpPr>
          <p:nvPr/>
        </p:nvSpPr>
        <p:spPr bwMode="auto">
          <a:xfrm>
            <a:off x="5364665" y="51470"/>
            <a:ext cx="102310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9pPr>
          </a:lstStyle>
          <a:p>
            <a:pPr algn="ctr" eaLnBrk="1" hangingPunct="1"/>
            <a:r>
              <a:rPr lang="zh-CN" altLang="en-US" sz="1200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研究目标</a:t>
            </a:r>
            <a:endParaRPr lang="zh-CN" altLang="en-US" sz="1200" dirty="0">
              <a:solidFill>
                <a:schemeClr val="bg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5533936" y="268074"/>
            <a:ext cx="64232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>
                <a:solidFill>
                  <a:schemeClr val="bg1"/>
                </a:solidFill>
                <a:ea typeface="华文细黑" panose="02010600040101010101" pitchFamily="2" charset="-122"/>
              </a:rPr>
              <a:t>Part three</a:t>
            </a:r>
            <a:endParaRPr lang="zh-CN" altLang="en-US" sz="800" dirty="0">
              <a:solidFill>
                <a:schemeClr val="bg1"/>
              </a:solidFill>
              <a:ea typeface="华文细黑" panose="02010600040101010101" pitchFamily="2" charset="-122"/>
            </a:endParaRPr>
          </a:p>
        </p:txBody>
      </p:sp>
      <p:sp>
        <p:nvSpPr>
          <p:cNvPr id="35" name="文本框 2"/>
          <p:cNvSpPr txBox="1">
            <a:spLocks noChangeArrowheads="1"/>
          </p:cNvSpPr>
          <p:nvPr/>
        </p:nvSpPr>
        <p:spPr bwMode="auto">
          <a:xfrm>
            <a:off x="6563736" y="51470"/>
            <a:ext cx="102310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9pPr>
          </a:lstStyle>
          <a:p>
            <a:pPr algn="ctr" eaLnBrk="1" hangingPunct="1"/>
            <a:r>
              <a:rPr lang="zh-CN" altLang="en-US" sz="1200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研究过程</a:t>
            </a:r>
            <a:endParaRPr lang="zh-CN" altLang="en-US" sz="1200" dirty="0">
              <a:solidFill>
                <a:schemeClr val="bg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6775247" y="268074"/>
            <a:ext cx="6000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>
                <a:solidFill>
                  <a:schemeClr val="bg1"/>
                </a:solidFill>
                <a:ea typeface="华文细黑" panose="02010600040101010101" pitchFamily="2" charset="-122"/>
              </a:rPr>
              <a:t>Part four</a:t>
            </a:r>
            <a:endParaRPr lang="zh-CN" altLang="en-US" sz="800" dirty="0">
              <a:solidFill>
                <a:schemeClr val="bg1"/>
              </a:solidFill>
              <a:ea typeface="华文细黑" panose="02010600040101010101" pitchFamily="2" charset="-122"/>
            </a:endParaRPr>
          </a:p>
        </p:txBody>
      </p:sp>
      <p:sp>
        <p:nvSpPr>
          <p:cNvPr id="37" name="文本框 2"/>
          <p:cNvSpPr txBox="1">
            <a:spLocks noChangeArrowheads="1"/>
          </p:cNvSpPr>
          <p:nvPr/>
        </p:nvSpPr>
        <p:spPr bwMode="auto">
          <a:xfrm>
            <a:off x="7762806" y="51470"/>
            <a:ext cx="102310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9pPr>
          </a:lstStyle>
          <a:p>
            <a:pPr algn="ctr" eaLnBrk="1" hangingPunct="1"/>
            <a:r>
              <a:rPr lang="zh-CN" altLang="en-US" sz="1200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研究结论</a:t>
            </a:r>
            <a:endParaRPr lang="zh-CN" altLang="en-US" sz="1200" dirty="0">
              <a:solidFill>
                <a:schemeClr val="bg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7927878" y="268074"/>
            <a:ext cx="69296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>
                <a:solidFill>
                  <a:schemeClr val="bg1"/>
                </a:solidFill>
                <a:ea typeface="华文细黑" panose="02010600040101010101" pitchFamily="2" charset="-122"/>
              </a:rPr>
              <a:t>Part five</a:t>
            </a:r>
            <a:endParaRPr lang="zh-CN" altLang="en-US" sz="800" dirty="0">
              <a:solidFill>
                <a:schemeClr val="bg1"/>
              </a:solidFill>
              <a:ea typeface="华文细黑" panose="02010600040101010101" pitchFamily="2" charset="-122"/>
            </a:endParaRPr>
          </a:p>
        </p:txBody>
      </p:sp>
      <p:pic>
        <p:nvPicPr>
          <p:cNvPr id="63" name="图片 6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32335"/>
            <a:ext cx="555600" cy="463926"/>
          </a:xfrm>
          <a:prstGeom prst="rect">
            <a:avLst/>
          </a:prstGeom>
        </p:spPr>
      </p:pic>
      <p:sp>
        <p:nvSpPr>
          <p:cNvPr id="64" name="矩形 63"/>
          <p:cNvSpPr/>
          <p:nvPr/>
        </p:nvSpPr>
        <p:spPr>
          <a:xfrm>
            <a:off x="0" y="1"/>
            <a:ext cx="9144000" cy="5627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文本框 65"/>
          <p:cNvSpPr txBox="1"/>
          <p:nvPr/>
        </p:nvSpPr>
        <p:spPr>
          <a:xfrm>
            <a:off x="3556399" y="285330"/>
            <a:ext cx="561801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大连海事大学 </a:t>
            </a:r>
            <a:r>
              <a:rPr lang="en-US" altLang="zh-CN" sz="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- </a:t>
            </a:r>
            <a:r>
              <a:rPr lang="zh-CN" altLang="en-US" sz="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电航学社 </a:t>
            </a:r>
            <a:r>
              <a:rPr lang="en-US" altLang="zh-CN" sz="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- </a:t>
            </a:r>
            <a:r>
              <a:rPr lang="zh-CN" altLang="en-US" sz="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智能认知与数据计算部</a:t>
            </a:r>
            <a:r>
              <a:rPr lang="en-US" altLang="zh-CN" sz="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(</a:t>
            </a:r>
            <a:r>
              <a:rPr lang="en-US" altLang="zh-CN" sz="800" dirty="0" err="1">
                <a:solidFill>
                  <a:schemeClr val="bg1"/>
                </a:solidFill>
                <a:latin typeface="Bahnschrift Light Condensed" panose="020B0502040204020203" pitchFamily="34" charset="0"/>
              </a:rPr>
              <a:t>ICDC</a:t>
            </a:r>
            <a:r>
              <a:rPr lang="en-US" altLang="zh-CN" sz="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) </a:t>
            </a:r>
            <a:endParaRPr lang="zh-CN" altLang="en-US" sz="800" dirty="0">
              <a:solidFill>
                <a:schemeClr val="bg1"/>
              </a:solidFill>
              <a:latin typeface="Bahnschrift Light Condensed" panose="020B0502040204020203" pitchFamily="34" charset="0"/>
            </a:endParaRPr>
          </a:p>
        </p:txBody>
      </p:sp>
      <p:pic>
        <p:nvPicPr>
          <p:cNvPr id="67" name="图片 66"/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0259A8"/>
              </a:clrFrom>
              <a:clrTo>
                <a:srgbClr val="0259A8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12" t="5969" r="5271" b="5139"/>
          <a:stretch>
            <a:fillRect/>
          </a:stretch>
        </p:blipFill>
        <p:spPr>
          <a:xfrm>
            <a:off x="584890" y="67439"/>
            <a:ext cx="432106" cy="440725"/>
          </a:xfrm>
          <a:prstGeom prst="rect">
            <a:avLst/>
          </a:prstGeom>
        </p:spPr>
      </p:pic>
      <p:sp>
        <p:nvSpPr>
          <p:cNvPr id="69" name="矩形 68"/>
          <p:cNvSpPr/>
          <p:nvPr/>
        </p:nvSpPr>
        <p:spPr>
          <a:xfrm>
            <a:off x="0" y="4858138"/>
            <a:ext cx="9144000" cy="2883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6" y="1"/>
            <a:ext cx="557630" cy="555526"/>
          </a:xfrm>
          <a:prstGeom prst="rect">
            <a:avLst/>
          </a:prstGeom>
        </p:spPr>
      </p:pic>
      <p:sp>
        <p:nvSpPr>
          <p:cNvPr id="62" name="文本框 61"/>
          <p:cNvSpPr txBox="1"/>
          <p:nvPr/>
        </p:nvSpPr>
        <p:spPr>
          <a:xfrm>
            <a:off x="52802" y="4902280"/>
            <a:ext cx="91440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an.hongjun@foxmail.com</a:t>
            </a:r>
            <a:r>
              <a:rPr lang="en-US" altLang="zh-CN" sz="7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| Copyright © Intelligent Cognition and Data Computing department(</a:t>
            </a:r>
            <a:r>
              <a:rPr lang="en-US" altLang="zh-CN" sz="7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ICDC</a:t>
            </a:r>
            <a:r>
              <a:rPr lang="en-US" altLang="zh-CN" sz="7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), </a:t>
            </a:r>
            <a:r>
              <a:rPr lang="en-US" altLang="zh-CN" sz="7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Dianhang</a:t>
            </a:r>
            <a:r>
              <a:rPr lang="en-US" altLang="zh-CN" sz="7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Association, Dalian Maritime University. All rights reserved. </a:t>
            </a:r>
            <a:endParaRPr lang="zh-CN" altLang="en-US" sz="7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4960072" y="61224"/>
            <a:ext cx="418085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050" dirty="0">
                <a:solidFill>
                  <a:schemeClr val="bg1"/>
                </a:solidFill>
                <a:latin typeface="+mn-ea"/>
              </a:rPr>
              <a:t>2021-2022</a:t>
            </a:r>
            <a:r>
              <a:rPr lang="zh-CN" altLang="en-US" sz="1050" dirty="0">
                <a:solidFill>
                  <a:schemeClr val="bg1"/>
                </a:solidFill>
                <a:latin typeface="+mn-ea"/>
              </a:rPr>
              <a:t>学年第二学期培训</a:t>
            </a:r>
            <a:endParaRPr lang="zh-CN" altLang="en-US" sz="1050" dirty="0">
              <a:solidFill>
                <a:schemeClr val="bg1"/>
              </a:solidFill>
              <a:latin typeface="+mn-ea"/>
            </a:endParaRPr>
          </a:p>
        </p:txBody>
      </p:sp>
      <p:grpSp>
        <p:nvGrpSpPr>
          <p:cNvPr id="41" name="组合 40"/>
          <p:cNvGrpSpPr/>
          <p:nvPr/>
        </p:nvGrpSpPr>
        <p:grpSpPr>
          <a:xfrm>
            <a:off x="683439" y="915608"/>
            <a:ext cx="7769225" cy="771524"/>
            <a:chOff x="2954339" y="1279908"/>
            <a:chExt cx="7423912" cy="726281"/>
          </a:xfrm>
        </p:grpSpPr>
        <p:sp>
          <p:nvSpPr>
            <p:cNvPr id="42" name="矩形 41"/>
            <p:cNvSpPr>
              <a:spLocks noChangeArrowheads="1"/>
            </p:cNvSpPr>
            <p:nvPr/>
          </p:nvSpPr>
          <p:spPr bwMode="auto">
            <a:xfrm>
              <a:off x="2954339" y="1694755"/>
              <a:ext cx="7423912" cy="3114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1200" dirty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</a:t>
              </a:r>
              <a:r>
                <a:rPr lang="zh-CN" altLang="en-US" sz="1200" dirty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每个像素使用</a:t>
              </a:r>
              <a:r>
                <a:rPr lang="en-US" altLang="zh-CN" sz="1200" dirty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0-255</a:t>
              </a:r>
              <a:r>
                <a:rPr lang="zh-CN" altLang="en-US" sz="1200" dirty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之间的整数（即一个字节能表示的无符号整数）表示颜色的亮度，</a:t>
              </a:r>
              <a:r>
                <a:rPr lang="en-US" altLang="zh-CN" sz="1200" dirty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r>
                <a:rPr lang="zh-CN" altLang="en-US" sz="1200" dirty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最暗、</a:t>
              </a:r>
              <a:r>
                <a:rPr lang="en-US" altLang="zh-CN" sz="1200" dirty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255</a:t>
              </a:r>
              <a:r>
                <a:rPr lang="zh-CN" altLang="en-US" sz="1200" dirty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最亮。</a:t>
              </a:r>
              <a:endParaRPr lang="zh-CN" altLang="en-US" sz="12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3" name="矩形 42"/>
            <p:cNvSpPr/>
            <p:nvPr/>
          </p:nvSpPr>
          <p:spPr>
            <a:xfrm>
              <a:off x="2963100" y="1279908"/>
              <a:ext cx="1485389" cy="34670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灰度颜色空间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7" name="图片 6" descr="R-C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5060" y="2067560"/>
            <a:ext cx="2353310" cy="2353310"/>
          </a:xfrm>
          <a:prstGeom prst="rect">
            <a:avLst/>
          </a:prstGeom>
        </p:spPr>
      </p:pic>
      <p:pic>
        <p:nvPicPr>
          <p:cNvPr id="4" name="图片 3" descr="cat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7900" y="2067560"/>
            <a:ext cx="2915920" cy="189801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rcRect l="8820" t="32467" r="6710" b="22007"/>
          <a:stretch>
            <a:fillRect/>
          </a:stretch>
        </p:blipFill>
        <p:spPr>
          <a:xfrm>
            <a:off x="4759325" y="4083685"/>
            <a:ext cx="2973705" cy="4781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框 2"/>
          <p:cNvSpPr txBox="1">
            <a:spLocks noChangeArrowheads="1"/>
          </p:cNvSpPr>
          <p:nvPr/>
        </p:nvSpPr>
        <p:spPr bwMode="auto">
          <a:xfrm>
            <a:off x="2875059" y="51470"/>
            <a:ext cx="111456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9pPr>
          </a:lstStyle>
          <a:p>
            <a:pPr algn="ctr" eaLnBrk="1" hangingPunct="1"/>
            <a:r>
              <a:rPr lang="zh-CN" altLang="en-US" sz="1200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课题综述</a:t>
            </a:r>
            <a:endParaRPr lang="zh-CN" altLang="en-US" sz="1200" dirty="0">
              <a:solidFill>
                <a:schemeClr val="bg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3108343" y="467116"/>
            <a:ext cx="648000" cy="89060"/>
            <a:chOff x="1977863" y="380438"/>
            <a:chExt cx="576000" cy="89060"/>
          </a:xfrm>
          <a:solidFill>
            <a:schemeClr val="accent1"/>
          </a:solidFill>
        </p:grpSpPr>
        <p:sp>
          <p:nvSpPr>
            <p:cNvPr id="28" name="矩形 27"/>
            <p:cNvSpPr/>
            <p:nvPr/>
          </p:nvSpPr>
          <p:spPr>
            <a:xfrm>
              <a:off x="1977863" y="433498"/>
              <a:ext cx="576000" cy="3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9" name="等腰三角形 28"/>
            <p:cNvSpPr/>
            <p:nvPr/>
          </p:nvSpPr>
          <p:spPr>
            <a:xfrm>
              <a:off x="2219439" y="380438"/>
              <a:ext cx="96000" cy="54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30" name="文本框 29"/>
          <p:cNvSpPr txBox="1"/>
          <p:nvPr/>
        </p:nvSpPr>
        <p:spPr>
          <a:xfrm>
            <a:off x="3132302" y="268074"/>
            <a:ext cx="6000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>
                <a:solidFill>
                  <a:schemeClr val="bg1"/>
                </a:solidFill>
                <a:ea typeface="华文细黑" panose="02010600040101010101" pitchFamily="2" charset="-122"/>
              </a:rPr>
              <a:t>Part one</a:t>
            </a:r>
            <a:endParaRPr lang="zh-CN" altLang="en-US" sz="800" dirty="0">
              <a:solidFill>
                <a:schemeClr val="bg1"/>
              </a:solidFill>
              <a:ea typeface="华文细黑" panose="02010600040101010101" pitchFamily="2" charset="-122"/>
            </a:endParaRPr>
          </a:p>
        </p:txBody>
      </p:sp>
      <p:sp>
        <p:nvSpPr>
          <p:cNvPr id="31" name="文本框 2"/>
          <p:cNvSpPr txBox="1">
            <a:spLocks noChangeArrowheads="1"/>
          </p:cNvSpPr>
          <p:nvPr/>
        </p:nvSpPr>
        <p:spPr bwMode="auto">
          <a:xfrm>
            <a:off x="4165594" y="51470"/>
            <a:ext cx="102310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9pPr>
          </a:lstStyle>
          <a:p>
            <a:pPr algn="ctr" eaLnBrk="1" hangingPunct="1"/>
            <a:r>
              <a:rPr lang="zh-CN" altLang="en-US" sz="1200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目前现状</a:t>
            </a:r>
            <a:endParaRPr lang="zh-CN" altLang="en-US" sz="1200" dirty="0">
              <a:solidFill>
                <a:schemeClr val="bg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4377105" y="268074"/>
            <a:ext cx="6000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>
                <a:solidFill>
                  <a:schemeClr val="bg1"/>
                </a:solidFill>
                <a:ea typeface="华文细黑" panose="02010600040101010101" pitchFamily="2" charset="-122"/>
              </a:rPr>
              <a:t>Part two</a:t>
            </a:r>
            <a:endParaRPr lang="zh-CN" altLang="en-US" sz="800" dirty="0">
              <a:solidFill>
                <a:schemeClr val="bg1"/>
              </a:solidFill>
              <a:ea typeface="华文细黑" panose="02010600040101010101" pitchFamily="2" charset="-122"/>
            </a:endParaRPr>
          </a:p>
        </p:txBody>
      </p:sp>
      <p:sp>
        <p:nvSpPr>
          <p:cNvPr id="33" name="文本框 2"/>
          <p:cNvSpPr txBox="1">
            <a:spLocks noChangeArrowheads="1"/>
          </p:cNvSpPr>
          <p:nvPr/>
        </p:nvSpPr>
        <p:spPr bwMode="auto">
          <a:xfrm>
            <a:off x="5364665" y="51470"/>
            <a:ext cx="102310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9pPr>
          </a:lstStyle>
          <a:p>
            <a:pPr algn="ctr" eaLnBrk="1" hangingPunct="1"/>
            <a:r>
              <a:rPr lang="zh-CN" altLang="en-US" sz="1200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研究目标</a:t>
            </a:r>
            <a:endParaRPr lang="zh-CN" altLang="en-US" sz="1200" dirty="0">
              <a:solidFill>
                <a:schemeClr val="bg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5533936" y="268074"/>
            <a:ext cx="64232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>
                <a:solidFill>
                  <a:schemeClr val="bg1"/>
                </a:solidFill>
                <a:ea typeface="华文细黑" panose="02010600040101010101" pitchFamily="2" charset="-122"/>
              </a:rPr>
              <a:t>Part three</a:t>
            </a:r>
            <a:endParaRPr lang="zh-CN" altLang="en-US" sz="800" dirty="0">
              <a:solidFill>
                <a:schemeClr val="bg1"/>
              </a:solidFill>
              <a:ea typeface="华文细黑" panose="02010600040101010101" pitchFamily="2" charset="-122"/>
            </a:endParaRPr>
          </a:p>
        </p:txBody>
      </p:sp>
      <p:sp>
        <p:nvSpPr>
          <p:cNvPr id="35" name="文本框 2"/>
          <p:cNvSpPr txBox="1">
            <a:spLocks noChangeArrowheads="1"/>
          </p:cNvSpPr>
          <p:nvPr/>
        </p:nvSpPr>
        <p:spPr bwMode="auto">
          <a:xfrm>
            <a:off x="6563736" y="51470"/>
            <a:ext cx="102310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9pPr>
          </a:lstStyle>
          <a:p>
            <a:pPr algn="ctr" eaLnBrk="1" hangingPunct="1"/>
            <a:r>
              <a:rPr lang="zh-CN" altLang="en-US" sz="1200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研究过程</a:t>
            </a:r>
            <a:endParaRPr lang="zh-CN" altLang="en-US" sz="1200" dirty="0">
              <a:solidFill>
                <a:schemeClr val="bg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6775247" y="268074"/>
            <a:ext cx="6000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>
                <a:solidFill>
                  <a:schemeClr val="bg1"/>
                </a:solidFill>
                <a:ea typeface="华文细黑" panose="02010600040101010101" pitchFamily="2" charset="-122"/>
              </a:rPr>
              <a:t>Part four</a:t>
            </a:r>
            <a:endParaRPr lang="zh-CN" altLang="en-US" sz="800" dirty="0">
              <a:solidFill>
                <a:schemeClr val="bg1"/>
              </a:solidFill>
              <a:ea typeface="华文细黑" panose="02010600040101010101" pitchFamily="2" charset="-122"/>
            </a:endParaRPr>
          </a:p>
        </p:txBody>
      </p:sp>
      <p:sp>
        <p:nvSpPr>
          <p:cNvPr id="37" name="文本框 2"/>
          <p:cNvSpPr txBox="1">
            <a:spLocks noChangeArrowheads="1"/>
          </p:cNvSpPr>
          <p:nvPr/>
        </p:nvSpPr>
        <p:spPr bwMode="auto">
          <a:xfrm>
            <a:off x="7762806" y="51470"/>
            <a:ext cx="102310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9pPr>
          </a:lstStyle>
          <a:p>
            <a:pPr algn="ctr" eaLnBrk="1" hangingPunct="1"/>
            <a:r>
              <a:rPr lang="zh-CN" altLang="en-US" sz="1200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研究结论</a:t>
            </a:r>
            <a:endParaRPr lang="zh-CN" altLang="en-US" sz="1200" dirty="0">
              <a:solidFill>
                <a:schemeClr val="bg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7927878" y="268074"/>
            <a:ext cx="69296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>
                <a:solidFill>
                  <a:schemeClr val="bg1"/>
                </a:solidFill>
                <a:ea typeface="华文细黑" panose="02010600040101010101" pitchFamily="2" charset="-122"/>
              </a:rPr>
              <a:t>Part five</a:t>
            </a:r>
            <a:endParaRPr lang="zh-CN" altLang="en-US" sz="800" dirty="0">
              <a:solidFill>
                <a:schemeClr val="bg1"/>
              </a:solidFill>
              <a:ea typeface="华文细黑" panose="02010600040101010101" pitchFamily="2" charset="-122"/>
            </a:endParaRPr>
          </a:p>
        </p:txBody>
      </p:sp>
      <p:pic>
        <p:nvPicPr>
          <p:cNvPr id="63" name="图片 6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32335"/>
            <a:ext cx="555600" cy="463926"/>
          </a:xfrm>
          <a:prstGeom prst="rect">
            <a:avLst/>
          </a:prstGeom>
        </p:spPr>
      </p:pic>
      <p:sp>
        <p:nvSpPr>
          <p:cNvPr id="64" name="矩形 63"/>
          <p:cNvSpPr/>
          <p:nvPr/>
        </p:nvSpPr>
        <p:spPr>
          <a:xfrm>
            <a:off x="0" y="1"/>
            <a:ext cx="9144000" cy="5627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文本框 65"/>
          <p:cNvSpPr txBox="1"/>
          <p:nvPr/>
        </p:nvSpPr>
        <p:spPr>
          <a:xfrm>
            <a:off x="3556399" y="285330"/>
            <a:ext cx="561801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大连海事大学 </a:t>
            </a:r>
            <a:r>
              <a:rPr lang="en-US" altLang="zh-CN" sz="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- </a:t>
            </a:r>
            <a:r>
              <a:rPr lang="zh-CN" altLang="en-US" sz="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电航学社 </a:t>
            </a:r>
            <a:r>
              <a:rPr lang="en-US" altLang="zh-CN" sz="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- </a:t>
            </a:r>
            <a:r>
              <a:rPr lang="zh-CN" altLang="en-US" sz="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智能认知与数据计算部</a:t>
            </a:r>
            <a:r>
              <a:rPr lang="en-US" altLang="zh-CN" sz="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(</a:t>
            </a:r>
            <a:r>
              <a:rPr lang="en-US" altLang="zh-CN" sz="800" dirty="0" err="1">
                <a:solidFill>
                  <a:schemeClr val="bg1"/>
                </a:solidFill>
                <a:latin typeface="Bahnschrift Light Condensed" panose="020B0502040204020203" pitchFamily="34" charset="0"/>
              </a:rPr>
              <a:t>ICDC</a:t>
            </a:r>
            <a:r>
              <a:rPr lang="en-US" altLang="zh-CN" sz="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) </a:t>
            </a:r>
            <a:endParaRPr lang="zh-CN" altLang="en-US" sz="800" dirty="0">
              <a:solidFill>
                <a:schemeClr val="bg1"/>
              </a:solidFill>
              <a:latin typeface="Bahnschrift Light Condensed" panose="020B0502040204020203" pitchFamily="34" charset="0"/>
            </a:endParaRPr>
          </a:p>
        </p:txBody>
      </p:sp>
      <p:pic>
        <p:nvPicPr>
          <p:cNvPr id="67" name="图片 66"/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0259A8"/>
              </a:clrFrom>
              <a:clrTo>
                <a:srgbClr val="0259A8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12" t="5969" r="5271" b="5139"/>
          <a:stretch>
            <a:fillRect/>
          </a:stretch>
        </p:blipFill>
        <p:spPr>
          <a:xfrm>
            <a:off x="584890" y="67439"/>
            <a:ext cx="432106" cy="440725"/>
          </a:xfrm>
          <a:prstGeom prst="rect">
            <a:avLst/>
          </a:prstGeom>
        </p:spPr>
      </p:pic>
      <p:sp>
        <p:nvSpPr>
          <p:cNvPr id="69" name="矩形 68"/>
          <p:cNvSpPr/>
          <p:nvPr/>
        </p:nvSpPr>
        <p:spPr>
          <a:xfrm>
            <a:off x="0" y="4858138"/>
            <a:ext cx="9144000" cy="2883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6" y="1"/>
            <a:ext cx="557630" cy="555526"/>
          </a:xfrm>
          <a:prstGeom prst="rect">
            <a:avLst/>
          </a:prstGeom>
        </p:spPr>
      </p:pic>
      <p:sp>
        <p:nvSpPr>
          <p:cNvPr id="62" name="文本框 61"/>
          <p:cNvSpPr txBox="1"/>
          <p:nvPr/>
        </p:nvSpPr>
        <p:spPr>
          <a:xfrm>
            <a:off x="52802" y="4902280"/>
            <a:ext cx="91440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an.hongjun@foxmail.com</a:t>
            </a:r>
            <a:r>
              <a:rPr lang="en-US" altLang="zh-CN" sz="7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| Copyright © Intelligent Cognition and Data Computing department(</a:t>
            </a:r>
            <a:r>
              <a:rPr lang="en-US" altLang="zh-CN" sz="7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ICDC</a:t>
            </a:r>
            <a:r>
              <a:rPr lang="en-US" altLang="zh-CN" sz="7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), </a:t>
            </a:r>
            <a:r>
              <a:rPr lang="en-US" altLang="zh-CN" sz="7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Dianhang</a:t>
            </a:r>
            <a:r>
              <a:rPr lang="en-US" altLang="zh-CN" sz="7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Association, Dalian Maritime University. All rights reserved. </a:t>
            </a:r>
            <a:endParaRPr lang="zh-CN" altLang="en-US" sz="7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4960072" y="61224"/>
            <a:ext cx="418085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050" dirty="0">
                <a:solidFill>
                  <a:schemeClr val="bg1"/>
                </a:solidFill>
                <a:latin typeface="+mn-ea"/>
              </a:rPr>
              <a:t>2021-2022</a:t>
            </a:r>
            <a:r>
              <a:rPr lang="zh-CN" altLang="en-US" sz="1050" dirty="0">
                <a:solidFill>
                  <a:schemeClr val="bg1"/>
                </a:solidFill>
                <a:latin typeface="+mn-ea"/>
              </a:rPr>
              <a:t>学年第二学期培训</a:t>
            </a:r>
            <a:endParaRPr lang="zh-CN" altLang="en-US" sz="105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692785" y="915670"/>
            <a:ext cx="2831465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：认识灰度颜色空间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 descr="EXP-0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9655" y="1563370"/>
            <a:ext cx="3510915" cy="261048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2785" y="1655445"/>
            <a:ext cx="3564255" cy="24269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框 2"/>
          <p:cNvSpPr txBox="1">
            <a:spLocks noChangeArrowheads="1"/>
          </p:cNvSpPr>
          <p:nvPr/>
        </p:nvSpPr>
        <p:spPr bwMode="auto">
          <a:xfrm>
            <a:off x="2875059" y="51470"/>
            <a:ext cx="111456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9pPr>
          </a:lstStyle>
          <a:p>
            <a:pPr algn="ctr" eaLnBrk="1" hangingPunct="1"/>
            <a:r>
              <a:rPr lang="zh-CN" altLang="en-US" sz="1200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课题综述</a:t>
            </a:r>
            <a:endParaRPr lang="zh-CN" altLang="en-US" sz="1200" dirty="0">
              <a:solidFill>
                <a:schemeClr val="bg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3108343" y="467116"/>
            <a:ext cx="648000" cy="89060"/>
            <a:chOff x="1977863" y="380438"/>
            <a:chExt cx="576000" cy="89060"/>
          </a:xfrm>
          <a:solidFill>
            <a:schemeClr val="accent1"/>
          </a:solidFill>
        </p:grpSpPr>
        <p:sp>
          <p:nvSpPr>
            <p:cNvPr id="28" name="矩形 27"/>
            <p:cNvSpPr/>
            <p:nvPr/>
          </p:nvSpPr>
          <p:spPr>
            <a:xfrm>
              <a:off x="1977863" y="433498"/>
              <a:ext cx="576000" cy="3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9" name="等腰三角形 28"/>
            <p:cNvSpPr/>
            <p:nvPr/>
          </p:nvSpPr>
          <p:spPr>
            <a:xfrm>
              <a:off x="2219439" y="380438"/>
              <a:ext cx="96000" cy="54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30" name="文本框 29"/>
          <p:cNvSpPr txBox="1"/>
          <p:nvPr/>
        </p:nvSpPr>
        <p:spPr>
          <a:xfrm>
            <a:off x="3132302" y="268074"/>
            <a:ext cx="6000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>
                <a:solidFill>
                  <a:schemeClr val="bg1"/>
                </a:solidFill>
                <a:ea typeface="华文细黑" panose="02010600040101010101" pitchFamily="2" charset="-122"/>
              </a:rPr>
              <a:t>Part one</a:t>
            </a:r>
            <a:endParaRPr lang="zh-CN" altLang="en-US" sz="800" dirty="0">
              <a:solidFill>
                <a:schemeClr val="bg1"/>
              </a:solidFill>
              <a:ea typeface="华文细黑" panose="02010600040101010101" pitchFamily="2" charset="-122"/>
            </a:endParaRPr>
          </a:p>
        </p:txBody>
      </p:sp>
      <p:sp>
        <p:nvSpPr>
          <p:cNvPr id="31" name="文本框 2"/>
          <p:cNvSpPr txBox="1">
            <a:spLocks noChangeArrowheads="1"/>
          </p:cNvSpPr>
          <p:nvPr/>
        </p:nvSpPr>
        <p:spPr bwMode="auto">
          <a:xfrm>
            <a:off x="4165594" y="51470"/>
            <a:ext cx="102310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9pPr>
          </a:lstStyle>
          <a:p>
            <a:pPr algn="ctr" eaLnBrk="1" hangingPunct="1"/>
            <a:r>
              <a:rPr lang="zh-CN" altLang="en-US" sz="1200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目前现状</a:t>
            </a:r>
            <a:endParaRPr lang="zh-CN" altLang="en-US" sz="1200" dirty="0">
              <a:solidFill>
                <a:schemeClr val="bg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4377105" y="268074"/>
            <a:ext cx="6000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>
                <a:solidFill>
                  <a:schemeClr val="bg1"/>
                </a:solidFill>
                <a:ea typeface="华文细黑" panose="02010600040101010101" pitchFamily="2" charset="-122"/>
              </a:rPr>
              <a:t>Part two</a:t>
            </a:r>
            <a:endParaRPr lang="zh-CN" altLang="en-US" sz="800" dirty="0">
              <a:solidFill>
                <a:schemeClr val="bg1"/>
              </a:solidFill>
              <a:ea typeface="华文细黑" panose="02010600040101010101" pitchFamily="2" charset="-122"/>
            </a:endParaRPr>
          </a:p>
        </p:txBody>
      </p:sp>
      <p:sp>
        <p:nvSpPr>
          <p:cNvPr id="33" name="文本框 2"/>
          <p:cNvSpPr txBox="1">
            <a:spLocks noChangeArrowheads="1"/>
          </p:cNvSpPr>
          <p:nvPr/>
        </p:nvSpPr>
        <p:spPr bwMode="auto">
          <a:xfrm>
            <a:off x="5364665" y="51470"/>
            <a:ext cx="102310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9pPr>
          </a:lstStyle>
          <a:p>
            <a:pPr algn="ctr" eaLnBrk="1" hangingPunct="1"/>
            <a:r>
              <a:rPr lang="zh-CN" altLang="en-US" sz="1200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研究目标</a:t>
            </a:r>
            <a:endParaRPr lang="zh-CN" altLang="en-US" sz="1200" dirty="0">
              <a:solidFill>
                <a:schemeClr val="bg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5533936" y="268074"/>
            <a:ext cx="64232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>
                <a:solidFill>
                  <a:schemeClr val="bg1"/>
                </a:solidFill>
                <a:ea typeface="华文细黑" panose="02010600040101010101" pitchFamily="2" charset="-122"/>
              </a:rPr>
              <a:t>Part three</a:t>
            </a:r>
            <a:endParaRPr lang="zh-CN" altLang="en-US" sz="800" dirty="0">
              <a:solidFill>
                <a:schemeClr val="bg1"/>
              </a:solidFill>
              <a:ea typeface="华文细黑" panose="02010600040101010101" pitchFamily="2" charset="-122"/>
            </a:endParaRPr>
          </a:p>
        </p:txBody>
      </p:sp>
      <p:sp>
        <p:nvSpPr>
          <p:cNvPr id="35" name="文本框 2"/>
          <p:cNvSpPr txBox="1">
            <a:spLocks noChangeArrowheads="1"/>
          </p:cNvSpPr>
          <p:nvPr/>
        </p:nvSpPr>
        <p:spPr bwMode="auto">
          <a:xfrm>
            <a:off x="6563736" y="51470"/>
            <a:ext cx="102310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9pPr>
          </a:lstStyle>
          <a:p>
            <a:pPr algn="ctr" eaLnBrk="1" hangingPunct="1"/>
            <a:r>
              <a:rPr lang="zh-CN" altLang="en-US" sz="1200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研究过程</a:t>
            </a:r>
            <a:endParaRPr lang="zh-CN" altLang="en-US" sz="1200" dirty="0">
              <a:solidFill>
                <a:schemeClr val="bg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6775247" y="268074"/>
            <a:ext cx="6000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>
                <a:solidFill>
                  <a:schemeClr val="bg1"/>
                </a:solidFill>
                <a:ea typeface="华文细黑" panose="02010600040101010101" pitchFamily="2" charset="-122"/>
              </a:rPr>
              <a:t>Part four</a:t>
            </a:r>
            <a:endParaRPr lang="zh-CN" altLang="en-US" sz="800" dirty="0">
              <a:solidFill>
                <a:schemeClr val="bg1"/>
              </a:solidFill>
              <a:ea typeface="华文细黑" panose="02010600040101010101" pitchFamily="2" charset="-122"/>
            </a:endParaRPr>
          </a:p>
        </p:txBody>
      </p:sp>
      <p:sp>
        <p:nvSpPr>
          <p:cNvPr id="37" name="文本框 2"/>
          <p:cNvSpPr txBox="1">
            <a:spLocks noChangeArrowheads="1"/>
          </p:cNvSpPr>
          <p:nvPr/>
        </p:nvSpPr>
        <p:spPr bwMode="auto">
          <a:xfrm>
            <a:off x="7762806" y="51470"/>
            <a:ext cx="102310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9pPr>
          </a:lstStyle>
          <a:p>
            <a:pPr algn="ctr" eaLnBrk="1" hangingPunct="1"/>
            <a:r>
              <a:rPr lang="zh-CN" altLang="en-US" sz="1200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研究结论</a:t>
            </a:r>
            <a:endParaRPr lang="zh-CN" altLang="en-US" sz="1200" dirty="0">
              <a:solidFill>
                <a:schemeClr val="bg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7927878" y="268074"/>
            <a:ext cx="69296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>
                <a:solidFill>
                  <a:schemeClr val="bg1"/>
                </a:solidFill>
                <a:ea typeface="华文细黑" panose="02010600040101010101" pitchFamily="2" charset="-122"/>
              </a:rPr>
              <a:t>Part five</a:t>
            </a:r>
            <a:endParaRPr lang="zh-CN" altLang="en-US" sz="800" dirty="0">
              <a:solidFill>
                <a:schemeClr val="bg1"/>
              </a:solidFill>
              <a:ea typeface="华文细黑" panose="02010600040101010101" pitchFamily="2" charset="-122"/>
            </a:endParaRPr>
          </a:p>
        </p:txBody>
      </p:sp>
      <p:pic>
        <p:nvPicPr>
          <p:cNvPr id="63" name="图片 6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32335"/>
            <a:ext cx="555600" cy="463926"/>
          </a:xfrm>
          <a:prstGeom prst="rect">
            <a:avLst/>
          </a:prstGeom>
        </p:spPr>
      </p:pic>
      <p:sp>
        <p:nvSpPr>
          <p:cNvPr id="64" name="矩形 63"/>
          <p:cNvSpPr/>
          <p:nvPr/>
        </p:nvSpPr>
        <p:spPr>
          <a:xfrm>
            <a:off x="0" y="1"/>
            <a:ext cx="9144000" cy="5627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文本框 65"/>
          <p:cNvSpPr txBox="1"/>
          <p:nvPr/>
        </p:nvSpPr>
        <p:spPr>
          <a:xfrm>
            <a:off x="3556399" y="285330"/>
            <a:ext cx="561801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大连海事大学 </a:t>
            </a:r>
            <a:r>
              <a:rPr lang="en-US" altLang="zh-CN" sz="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- </a:t>
            </a:r>
            <a:r>
              <a:rPr lang="zh-CN" altLang="en-US" sz="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电航学社 </a:t>
            </a:r>
            <a:r>
              <a:rPr lang="en-US" altLang="zh-CN" sz="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- </a:t>
            </a:r>
            <a:r>
              <a:rPr lang="zh-CN" altLang="en-US" sz="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智能认知与数据计算部</a:t>
            </a:r>
            <a:r>
              <a:rPr lang="en-US" altLang="zh-CN" sz="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(</a:t>
            </a:r>
            <a:r>
              <a:rPr lang="en-US" altLang="zh-CN" sz="800" dirty="0" err="1">
                <a:solidFill>
                  <a:schemeClr val="bg1"/>
                </a:solidFill>
                <a:latin typeface="Bahnschrift Light Condensed" panose="020B0502040204020203" pitchFamily="34" charset="0"/>
              </a:rPr>
              <a:t>ICDC</a:t>
            </a:r>
            <a:r>
              <a:rPr lang="en-US" altLang="zh-CN" sz="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) </a:t>
            </a:r>
            <a:endParaRPr lang="zh-CN" altLang="en-US" sz="800" dirty="0">
              <a:solidFill>
                <a:schemeClr val="bg1"/>
              </a:solidFill>
              <a:latin typeface="Bahnschrift Light Condensed" panose="020B0502040204020203" pitchFamily="34" charset="0"/>
            </a:endParaRPr>
          </a:p>
        </p:txBody>
      </p:sp>
      <p:pic>
        <p:nvPicPr>
          <p:cNvPr id="67" name="图片 66"/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0259A8"/>
              </a:clrFrom>
              <a:clrTo>
                <a:srgbClr val="0259A8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12" t="5969" r="5271" b="5139"/>
          <a:stretch>
            <a:fillRect/>
          </a:stretch>
        </p:blipFill>
        <p:spPr>
          <a:xfrm>
            <a:off x="584890" y="67439"/>
            <a:ext cx="432106" cy="440725"/>
          </a:xfrm>
          <a:prstGeom prst="rect">
            <a:avLst/>
          </a:prstGeom>
        </p:spPr>
      </p:pic>
      <p:sp>
        <p:nvSpPr>
          <p:cNvPr id="69" name="矩形 68"/>
          <p:cNvSpPr/>
          <p:nvPr/>
        </p:nvSpPr>
        <p:spPr>
          <a:xfrm>
            <a:off x="0" y="4858138"/>
            <a:ext cx="9144000" cy="2883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6" y="1"/>
            <a:ext cx="557630" cy="555526"/>
          </a:xfrm>
          <a:prstGeom prst="rect">
            <a:avLst/>
          </a:prstGeom>
        </p:spPr>
      </p:pic>
      <p:sp>
        <p:nvSpPr>
          <p:cNvPr id="62" name="文本框 61"/>
          <p:cNvSpPr txBox="1"/>
          <p:nvPr/>
        </p:nvSpPr>
        <p:spPr>
          <a:xfrm>
            <a:off x="52802" y="4902280"/>
            <a:ext cx="91440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an.hongjun@foxmail.com</a:t>
            </a:r>
            <a:r>
              <a:rPr lang="en-US" altLang="zh-CN" sz="7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| Copyright © Intelligent Cognition and Data Computing department(</a:t>
            </a:r>
            <a:r>
              <a:rPr lang="en-US" altLang="zh-CN" sz="7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ICDC</a:t>
            </a:r>
            <a:r>
              <a:rPr lang="en-US" altLang="zh-CN" sz="7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), </a:t>
            </a:r>
            <a:r>
              <a:rPr lang="en-US" altLang="zh-CN" sz="7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Dianhang</a:t>
            </a:r>
            <a:r>
              <a:rPr lang="en-US" altLang="zh-CN" sz="7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Association, Dalian Maritime University. All rights reserved. </a:t>
            </a:r>
            <a:endParaRPr lang="zh-CN" altLang="en-US" sz="7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4960072" y="61224"/>
            <a:ext cx="418085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050" dirty="0">
                <a:solidFill>
                  <a:schemeClr val="bg1"/>
                </a:solidFill>
                <a:latin typeface="+mn-ea"/>
              </a:rPr>
              <a:t>2021-2022</a:t>
            </a:r>
            <a:r>
              <a:rPr lang="zh-CN" altLang="en-US" sz="1050" dirty="0">
                <a:solidFill>
                  <a:schemeClr val="bg1"/>
                </a:solidFill>
                <a:latin typeface="+mn-ea"/>
              </a:rPr>
              <a:t>学年第二学期培训</a:t>
            </a:r>
            <a:endParaRPr lang="zh-CN" altLang="en-US" sz="1050" dirty="0">
              <a:solidFill>
                <a:schemeClr val="bg1"/>
              </a:solidFill>
              <a:latin typeface="+mn-ea"/>
            </a:endParaRPr>
          </a:p>
        </p:txBody>
      </p:sp>
      <p:grpSp>
        <p:nvGrpSpPr>
          <p:cNvPr id="41" name="组合 40"/>
          <p:cNvGrpSpPr/>
          <p:nvPr/>
        </p:nvGrpSpPr>
        <p:grpSpPr>
          <a:xfrm>
            <a:off x="683439" y="915608"/>
            <a:ext cx="7769225" cy="1250949"/>
            <a:chOff x="2954339" y="1279908"/>
            <a:chExt cx="7423912" cy="1177592"/>
          </a:xfrm>
        </p:grpSpPr>
        <p:sp>
          <p:nvSpPr>
            <p:cNvPr id="42" name="矩形 41"/>
            <p:cNvSpPr>
              <a:spLocks noChangeArrowheads="1"/>
            </p:cNvSpPr>
            <p:nvPr/>
          </p:nvSpPr>
          <p:spPr bwMode="auto">
            <a:xfrm>
              <a:off x="2954339" y="1694755"/>
              <a:ext cx="7423912" cy="7627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1200" dirty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</a:t>
              </a:r>
              <a:r>
                <a:rPr lang="zh-CN" altLang="en-US" sz="1200" dirty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基于三原色原理，分别控制红色、绿色、蓝色三个通道的亮度，可以混合出各种颜色。</a:t>
              </a:r>
              <a:endParaRPr lang="zh-CN" altLang="en-US" sz="12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30000"/>
                </a:lnSpc>
              </a:pPr>
              <a:r>
                <a:rPr lang="zh-CN" altLang="en-US" sz="1200" dirty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每个像素用一个三元组</a:t>
              </a:r>
              <a:r>
                <a:rPr lang="en-US" altLang="zh-CN" sz="1200" dirty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(R, G, B)</a:t>
              </a:r>
              <a:r>
                <a:rPr lang="zh-CN" altLang="en-US" sz="1200" dirty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表示，每个分量使用</a:t>
              </a:r>
              <a:r>
                <a:rPr lang="en-US" altLang="zh-CN" sz="1200" dirty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0-255</a:t>
              </a:r>
              <a:r>
                <a:rPr lang="zh-CN" altLang="en-US" sz="1200" dirty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之间的整数表示表示该通道的亮度。</a:t>
              </a:r>
              <a:endParaRPr lang="zh-CN" altLang="en-US" sz="12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30000"/>
                </a:lnSpc>
              </a:pPr>
              <a:r>
                <a:rPr lang="zh-CN" altLang="en-US" sz="1200" dirty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</a:t>
              </a:r>
              <a:endParaRPr lang="zh-CN" altLang="en-US" sz="12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3" name="矩形 42"/>
            <p:cNvSpPr/>
            <p:nvPr/>
          </p:nvSpPr>
          <p:spPr>
            <a:xfrm>
              <a:off x="2963100" y="1279908"/>
              <a:ext cx="1487210" cy="34670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RGB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颜色空间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4"/>
          <a:srcRect l="23363" r="23563"/>
          <a:stretch>
            <a:fillRect/>
          </a:stretch>
        </p:blipFill>
        <p:spPr>
          <a:xfrm>
            <a:off x="611764" y="2427656"/>
            <a:ext cx="1979721" cy="171307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53982" y="2284724"/>
            <a:ext cx="2005775" cy="1998031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34025" y="2543175"/>
            <a:ext cx="2785745" cy="17399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框 2"/>
          <p:cNvSpPr txBox="1">
            <a:spLocks noChangeArrowheads="1"/>
          </p:cNvSpPr>
          <p:nvPr/>
        </p:nvSpPr>
        <p:spPr bwMode="auto">
          <a:xfrm>
            <a:off x="2875059" y="51470"/>
            <a:ext cx="111456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9pPr>
          </a:lstStyle>
          <a:p>
            <a:pPr algn="ctr" eaLnBrk="1" hangingPunct="1"/>
            <a:r>
              <a:rPr lang="zh-CN" altLang="en-US" sz="1200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课题综述</a:t>
            </a:r>
            <a:endParaRPr lang="zh-CN" altLang="en-US" sz="1200" dirty="0">
              <a:solidFill>
                <a:schemeClr val="bg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3108343" y="467116"/>
            <a:ext cx="648000" cy="89060"/>
            <a:chOff x="1977863" y="380438"/>
            <a:chExt cx="576000" cy="89060"/>
          </a:xfrm>
          <a:solidFill>
            <a:schemeClr val="accent1"/>
          </a:solidFill>
        </p:grpSpPr>
        <p:sp>
          <p:nvSpPr>
            <p:cNvPr id="28" name="矩形 27"/>
            <p:cNvSpPr/>
            <p:nvPr/>
          </p:nvSpPr>
          <p:spPr>
            <a:xfrm>
              <a:off x="1977863" y="433498"/>
              <a:ext cx="576000" cy="3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9" name="等腰三角形 28"/>
            <p:cNvSpPr/>
            <p:nvPr/>
          </p:nvSpPr>
          <p:spPr>
            <a:xfrm>
              <a:off x="2219439" y="380438"/>
              <a:ext cx="96000" cy="54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30" name="文本框 29"/>
          <p:cNvSpPr txBox="1"/>
          <p:nvPr/>
        </p:nvSpPr>
        <p:spPr>
          <a:xfrm>
            <a:off x="3132302" y="268074"/>
            <a:ext cx="6000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>
                <a:solidFill>
                  <a:schemeClr val="bg1"/>
                </a:solidFill>
                <a:ea typeface="华文细黑" panose="02010600040101010101" pitchFamily="2" charset="-122"/>
              </a:rPr>
              <a:t>Part one</a:t>
            </a:r>
            <a:endParaRPr lang="zh-CN" altLang="en-US" sz="800" dirty="0">
              <a:solidFill>
                <a:schemeClr val="bg1"/>
              </a:solidFill>
              <a:ea typeface="华文细黑" panose="02010600040101010101" pitchFamily="2" charset="-122"/>
            </a:endParaRPr>
          </a:p>
        </p:txBody>
      </p:sp>
      <p:sp>
        <p:nvSpPr>
          <p:cNvPr id="31" name="文本框 2"/>
          <p:cNvSpPr txBox="1">
            <a:spLocks noChangeArrowheads="1"/>
          </p:cNvSpPr>
          <p:nvPr/>
        </p:nvSpPr>
        <p:spPr bwMode="auto">
          <a:xfrm>
            <a:off x="4165594" y="51470"/>
            <a:ext cx="102310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9pPr>
          </a:lstStyle>
          <a:p>
            <a:pPr algn="ctr" eaLnBrk="1" hangingPunct="1"/>
            <a:r>
              <a:rPr lang="zh-CN" altLang="en-US" sz="1200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目前现状</a:t>
            </a:r>
            <a:endParaRPr lang="zh-CN" altLang="en-US" sz="1200" dirty="0">
              <a:solidFill>
                <a:schemeClr val="bg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4377105" y="268074"/>
            <a:ext cx="6000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>
                <a:solidFill>
                  <a:schemeClr val="bg1"/>
                </a:solidFill>
                <a:ea typeface="华文细黑" panose="02010600040101010101" pitchFamily="2" charset="-122"/>
              </a:rPr>
              <a:t>Part two</a:t>
            </a:r>
            <a:endParaRPr lang="zh-CN" altLang="en-US" sz="800" dirty="0">
              <a:solidFill>
                <a:schemeClr val="bg1"/>
              </a:solidFill>
              <a:ea typeface="华文细黑" panose="02010600040101010101" pitchFamily="2" charset="-122"/>
            </a:endParaRPr>
          </a:p>
        </p:txBody>
      </p:sp>
      <p:sp>
        <p:nvSpPr>
          <p:cNvPr id="33" name="文本框 2"/>
          <p:cNvSpPr txBox="1">
            <a:spLocks noChangeArrowheads="1"/>
          </p:cNvSpPr>
          <p:nvPr/>
        </p:nvSpPr>
        <p:spPr bwMode="auto">
          <a:xfrm>
            <a:off x="5364665" y="51470"/>
            <a:ext cx="102310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9pPr>
          </a:lstStyle>
          <a:p>
            <a:pPr algn="ctr" eaLnBrk="1" hangingPunct="1"/>
            <a:r>
              <a:rPr lang="zh-CN" altLang="en-US" sz="1200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研究目标</a:t>
            </a:r>
            <a:endParaRPr lang="zh-CN" altLang="en-US" sz="1200" dirty="0">
              <a:solidFill>
                <a:schemeClr val="bg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5533936" y="268074"/>
            <a:ext cx="64232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>
                <a:solidFill>
                  <a:schemeClr val="bg1"/>
                </a:solidFill>
                <a:ea typeface="华文细黑" panose="02010600040101010101" pitchFamily="2" charset="-122"/>
              </a:rPr>
              <a:t>Part three</a:t>
            </a:r>
            <a:endParaRPr lang="zh-CN" altLang="en-US" sz="800" dirty="0">
              <a:solidFill>
                <a:schemeClr val="bg1"/>
              </a:solidFill>
              <a:ea typeface="华文细黑" panose="02010600040101010101" pitchFamily="2" charset="-122"/>
            </a:endParaRPr>
          </a:p>
        </p:txBody>
      </p:sp>
      <p:sp>
        <p:nvSpPr>
          <p:cNvPr id="35" name="文本框 2"/>
          <p:cNvSpPr txBox="1">
            <a:spLocks noChangeArrowheads="1"/>
          </p:cNvSpPr>
          <p:nvPr/>
        </p:nvSpPr>
        <p:spPr bwMode="auto">
          <a:xfrm>
            <a:off x="6563736" y="51470"/>
            <a:ext cx="102310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9pPr>
          </a:lstStyle>
          <a:p>
            <a:pPr algn="ctr" eaLnBrk="1" hangingPunct="1"/>
            <a:r>
              <a:rPr lang="zh-CN" altLang="en-US" sz="1200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研究过程</a:t>
            </a:r>
            <a:endParaRPr lang="zh-CN" altLang="en-US" sz="1200" dirty="0">
              <a:solidFill>
                <a:schemeClr val="bg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6775247" y="268074"/>
            <a:ext cx="6000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>
                <a:solidFill>
                  <a:schemeClr val="bg1"/>
                </a:solidFill>
                <a:ea typeface="华文细黑" panose="02010600040101010101" pitchFamily="2" charset="-122"/>
              </a:rPr>
              <a:t>Part four</a:t>
            </a:r>
            <a:endParaRPr lang="zh-CN" altLang="en-US" sz="800" dirty="0">
              <a:solidFill>
                <a:schemeClr val="bg1"/>
              </a:solidFill>
              <a:ea typeface="华文细黑" panose="02010600040101010101" pitchFamily="2" charset="-122"/>
            </a:endParaRPr>
          </a:p>
        </p:txBody>
      </p:sp>
      <p:sp>
        <p:nvSpPr>
          <p:cNvPr id="37" name="文本框 2"/>
          <p:cNvSpPr txBox="1">
            <a:spLocks noChangeArrowheads="1"/>
          </p:cNvSpPr>
          <p:nvPr/>
        </p:nvSpPr>
        <p:spPr bwMode="auto">
          <a:xfrm>
            <a:off x="7762806" y="51470"/>
            <a:ext cx="102310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9pPr>
          </a:lstStyle>
          <a:p>
            <a:pPr algn="ctr" eaLnBrk="1" hangingPunct="1"/>
            <a:r>
              <a:rPr lang="zh-CN" altLang="en-US" sz="1200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研究结论</a:t>
            </a:r>
            <a:endParaRPr lang="zh-CN" altLang="en-US" sz="1200" dirty="0">
              <a:solidFill>
                <a:schemeClr val="bg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7927878" y="268074"/>
            <a:ext cx="69296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>
                <a:solidFill>
                  <a:schemeClr val="bg1"/>
                </a:solidFill>
                <a:ea typeface="华文细黑" panose="02010600040101010101" pitchFamily="2" charset="-122"/>
              </a:rPr>
              <a:t>Part five</a:t>
            </a:r>
            <a:endParaRPr lang="zh-CN" altLang="en-US" sz="800" dirty="0">
              <a:solidFill>
                <a:schemeClr val="bg1"/>
              </a:solidFill>
              <a:ea typeface="华文细黑" panose="02010600040101010101" pitchFamily="2" charset="-122"/>
            </a:endParaRPr>
          </a:p>
        </p:txBody>
      </p:sp>
      <p:pic>
        <p:nvPicPr>
          <p:cNvPr id="63" name="图片 6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32335"/>
            <a:ext cx="555600" cy="463926"/>
          </a:xfrm>
          <a:prstGeom prst="rect">
            <a:avLst/>
          </a:prstGeom>
        </p:spPr>
      </p:pic>
      <p:sp>
        <p:nvSpPr>
          <p:cNvPr id="64" name="矩形 63"/>
          <p:cNvSpPr/>
          <p:nvPr/>
        </p:nvSpPr>
        <p:spPr>
          <a:xfrm>
            <a:off x="0" y="1"/>
            <a:ext cx="9144000" cy="5627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文本框 65"/>
          <p:cNvSpPr txBox="1"/>
          <p:nvPr/>
        </p:nvSpPr>
        <p:spPr>
          <a:xfrm>
            <a:off x="3556399" y="285330"/>
            <a:ext cx="561801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大连海事大学 </a:t>
            </a:r>
            <a:r>
              <a:rPr lang="en-US" altLang="zh-CN" sz="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- </a:t>
            </a:r>
            <a:r>
              <a:rPr lang="zh-CN" altLang="en-US" sz="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电航学社 </a:t>
            </a:r>
            <a:r>
              <a:rPr lang="en-US" altLang="zh-CN" sz="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- </a:t>
            </a:r>
            <a:r>
              <a:rPr lang="zh-CN" altLang="en-US" sz="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智能认知与数据计算部</a:t>
            </a:r>
            <a:r>
              <a:rPr lang="en-US" altLang="zh-CN" sz="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(</a:t>
            </a:r>
            <a:r>
              <a:rPr lang="en-US" altLang="zh-CN" sz="800" dirty="0" err="1">
                <a:solidFill>
                  <a:schemeClr val="bg1"/>
                </a:solidFill>
                <a:latin typeface="Bahnschrift Light Condensed" panose="020B0502040204020203" pitchFamily="34" charset="0"/>
              </a:rPr>
              <a:t>ICDC</a:t>
            </a:r>
            <a:r>
              <a:rPr lang="en-US" altLang="zh-CN" sz="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) </a:t>
            </a:r>
            <a:endParaRPr lang="zh-CN" altLang="en-US" sz="800" dirty="0">
              <a:solidFill>
                <a:schemeClr val="bg1"/>
              </a:solidFill>
              <a:latin typeface="Bahnschrift Light Condensed" panose="020B0502040204020203" pitchFamily="34" charset="0"/>
            </a:endParaRPr>
          </a:p>
        </p:txBody>
      </p:sp>
      <p:pic>
        <p:nvPicPr>
          <p:cNvPr id="67" name="图片 66"/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0259A8"/>
              </a:clrFrom>
              <a:clrTo>
                <a:srgbClr val="0259A8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12" t="5969" r="5271" b="5139"/>
          <a:stretch>
            <a:fillRect/>
          </a:stretch>
        </p:blipFill>
        <p:spPr>
          <a:xfrm>
            <a:off x="584890" y="67439"/>
            <a:ext cx="432106" cy="440725"/>
          </a:xfrm>
          <a:prstGeom prst="rect">
            <a:avLst/>
          </a:prstGeom>
        </p:spPr>
      </p:pic>
      <p:sp>
        <p:nvSpPr>
          <p:cNvPr id="69" name="矩形 68"/>
          <p:cNvSpPr/>
          <p:nvPr/>
        </p:nvSpPr>
        <p:spPr>
          <a:xfrm>
            <a:off x="0" y="4858138"/>
            <a:ext cx="9144000" cy="2883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6" y="1"/>
            <a:ext cx="557630" cy="555526"/>
          </a:xfrm>
          <a:prstGeom prst="rect">
            <a:avLst/>
          </a:prstGeom>
        </p:spPr>
      </p:pic>
      <p:sp>
        <p:nvSpPr>
          <p:cNvPr id="62" name="文本框 61"/>
          <p:cNvSpPr txBox="1"/>
          <p:nvPr/>
        </p:nvSpPr>
        <p:spPr>
          <a:xfrm>
            <a:off x="52802" y="4902280"/>
            <a:ext cx="91440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an.hongjun@foxmail.com</a:t>
            </a:r>
            <a:r>
              <a:rPr lang="en-US" altLang="zh-CN" sz="7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| Copyright © Intelligent Cognition and Data Computing department(</a:t>
            </a:r>
            <a:r>
              <a:rPr lang="en-US" altLang="zh-CN" sz="7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ICDC</a:t>
            </a:r>
            <a:r>
              <a:rPr lang="en-US" altLang="zh-CN" sz="7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), </a:t>
            </a:r>
            <a:r>
              <a:rPr lang="en-US" altLang="zh-CN" sz="7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Dianhang</a:t>
            </a:r>
            <a:r>
              <a:rPr lang="en-US" altLang="zh-CN" sz="7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Association, Dalian Maritime University. All rights reserved. </a:t>
            </a:r>
            <a:endParaRPr lang="zh-CN" altLang="en-US" sz="7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4960072" y="61224"/>
            <a:ext cx="418085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050" dirty="0">
                <a:solidFill>
                  <a:schemeClr val="bg1"/>
                </a:solidFill>
                <a:latin typeface="+mn-ea"/>
              </a:rPr>
              <a:t>2021-2022</a:t>
            </a:r>
            <a:r>
              <a:rPr lang="zh-CN" altLang="en-US" sz="1050" dirty="0">
                <a:solidFill>
                  <a:schemeClr val="bg1"/>
                </a:solidFill>
                <a:latin typeface="+mn-ea"/>
              </a:rPr>
              <a:t>学年第二学期培训</a:t>
            </a:r>
            <a:endParaRPr lang="zh-CN" altLang="en-US" sz="105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692785" y="915670"/>
            <a:ext cx="283337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：认识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RGB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颜色空间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360" y="1923415"/>
            <a:ext cx="5097780" cy="2270760"/>
          </a:xfrm>
          <a:prstGeom prst="rect">
            <a:avLst/>
          </a:prstGeom>
        </p:spPr>
      </p:pic>
      <p:pic>
        <p:nvPicPr>
          <p:cNvPr id="3" name="图片 2" descr="EXP-02"/>
          <p:cNvPicPr>
            <a:picLocks noChangeAspect="1"/>
          </p:cNvPicPr>
          <p:nvPr/>
        </p:nvPicPr>
        <p:blipFill>
          <a:blip r:embed="rId5"/>
          <a:srcRect l="12186" r="14183"/>
          <a:stretch>
            <a:fillRect/>
          </a:stretch>
        </p:blipFill>
        <p:spPr>
          <a:xfrm>
            <a:off x="5795645" y="1491615"/>
            <a:ext cx="2970530" cy="30010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框 2"/>
          <p:cNvSpPr txBox="1">
            <a:spLocks noChangeArrowheads="1"/>
          </p:cNvSpPr>
          <p:nvPr/>
        </p:nvSpPr>
        <p:spPr bwMode="auto">
          <a:xfrm>
            <a:off x="2875059" y="51470"/>
            <a:ext cx="111456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9pPr>
          </a:lstStyle>
          <a:p>
            <a:pPr algn="ctr" eaLnBrk="1" hangingPunct="1"/>
            <a:r>
              <a:rPr lang="zh-CN" altLang="en-US" sz="1200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课题综述</a:t>
            </a:r>
            <a:endParaRPr lang="zh-CN" altLang="en-US" sz="1200" dirty="0">
              <a:solidFill>
                <a:schemeClr val="bg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3108343" y="467116"/>
            <a:ext cx="648000" cy="89060"/>
            <a:chOff x="1977863" y="380438"/>
            <a:chExt cx="576000" cy="89060"/>
          </a:xfrm>
          <a:solidFill>
            <a:schemeClr val="accent1"/>
          </a:solidFill>
        </p:grpSpPr>
        <p:sp>
          <p:nvSpPr>
            <p:cNvPr id="28" name="矩形 27"/>
            <p:cNvSpPr/>
            <p:nvPr/>
          </p:nvSpPr>
          <p:spPr>
            <a:xfrm>
              <a:off x="1977863" y="433498"/>
              <a:ext cx="576000" cy="3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9" name="等腰三角形 28"/>
            <p:cNvSpPr/>
            <p:nvPr/>
          </p:nvSpPr>
          <p:spPr>
            <a:xfrm>
              <a:off x="2219439" y="380438"/>
              <a:ext cx="96000" cy="54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30" name="文本框 29"/>
          <p:cNvSpPr txBox="1"/>
          <p:nvPr/>
        </p:nvSpPr>
        <p:spPr>
          <a:xfrm>
            <a:off x="3132302" y="268074"/>
            <a:ext cx="6000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>
                <a:solidFill>
                  <a:schemeClr val="bg1"/>
                </a:solidFill>
                <a:ea typeface="华文细黑" panose="02010600040101010101" pitchFamily="2" charset="-122"/>
              </a:rPr>
              <a:t>Part one</a:t>
            </a:r>
            <a:endParaRPr lang="zh-CN" altLang="en-US" sz="800" dirty="0">
              <a:solidFill>
                <a:schemeClr val="bg1"/>
              </a:solidFill>
              <a:ea typeface="华文细黑" panose="02010600040101010101" pitchFamily="2" charset="-122"/>
            </a:endParaRPr>
          </a:p>
        </p:txBody>
      </p:sp>
      <p:sp>
        <p:nvSpPr>
          <p:cNvPr id="31" name="文本框 2"/>
          <p:cNvSpPr txBox="1">
            <a:spLocks noChangeArrowheads="1"/>
          </p:cNvSpPr>
          <p:nvPr/>
        </p:nvSpPr>
        <p:spPr bwMode="auto">
          <a:xfrm>
            <a:off x="4165594" y="51470"/>
            <a:ext cx="102310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9pPr>
          </a:lstStyle>
          <a:p>
            <a:pPr algn="ctr" eaLnBrk="1" hangingPunct="1"/>
            <a:r>
              <a:rPr lang="zh-CN" altLang="en-US" sz="1200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目前现状</a:t>
            </a:r>
            <a:endParaRPr lang="zh-CN" altLang="en-US" sz="1200" dirty="0">
              <a:solidFill>
                <a:schemeClr val="bg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4377105" y="268074"/>
            <a:ext cx="6000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>
                <a:solidFill>
                  <a:schemeClr val="bg1"/>
                </a:solidFill>
                <a:ea typeface="华文细黑" panose="02010600040101010101" pitchFamily="2" charset="-122"/>
              </a:rPr>
              <a:t>Part two</a:t>
            </a:r>
            <a:endParaRPr lang="zh-CN" altLang="en-US" sz="800" dirty="0">
              <a:solidFill>
                <a:schemeClr val="bg1"/>
              </a:solidFill>
              <a:ea typeface="华文细黑" panose="02010600040101010101" pitchFamily="2" charset="-122"/>
            </a:endParaRPr>
          </a:p>
        </p:txBody>
      </p:sp>
      <p:sp>
        <p:nvSpPr>
          <p:cNvPr id="33" name="文本框 2"/>
          <p:cNvSpPr txBox="1">
            <a:spLocks noChangeArrowheads="1"/>
          </p:cNvSpPr>
          <p:nvPr/>
        </p:nvSpPr>
        <p:spPr bwMode="auto">
          <a:xfrm>
            <a:off x="5364665" y="51470"/>
            <a:ext cx="102310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9pPr>
          </a:lstStyle>
          <a:p>
            <a:pPr algn="ctr" eaLnBrk="1" hangingPunct="1"/>
            <a:r>
              <a:rPr lang="zh-CN" altLang="en-US" sz="1200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研究目标</a:t>
            </a:r>
            <a:endParaRPr lang="zh-CN" altLang="en-US" sz="1200" dirty="0">
              <a:solidFill>
                <a:schemeClr val="bg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5533936" y="268074"/>
            <a:ext cx="64232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>
                <a:solidFill>
                  <a:schemeClr val="bg1"/>
                </a:solidFill>
                <a:ea typeface="华文细黑" panose="02010600040101010101" pitchFamily="2" charset="-122"/>
              </a:rPr>
              <a:t>Part three</a:t>
            </a:r>
            <a:endParaRPr lang="zh-CN" altLang="en-US" sz="800" dirty="0">
              <a:solidFill>
                <a:schemeClr val="bg1"/>
              </a:solidFill>
              <a:ea typeface="华文细黑" panose="02010600040101010101" pitchFamily="2" charset="-122"/>
            </a:endParaRPr>
          </a:p>
        </p:txBody>
      </p:sp>
      <p:sp>
        <p:nvSpPr>
          <p:cNvPr id="35" name="文本框 2"/>
          <p:cNvSpPr txBox="1">
            <a:spLocks noChangeArrowheads="1"/>
          </p:cNvSpPr>
          <p:nvPr/>
        </p:nvSpPr>
        <p:spPr bwMode="auto">
          <a:xfrm>
            <a:off x="6563736" y="51470"/>
            <a:ext cx="102310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9pPr>
          </a:lstStyle>
          <a:p>
            <a:pPr algn="ctr" eaLnBrk="1" hangingPunct="1"/>
            <a:r>
              <a:rPr lang="zh-CN" altLang="en-US" sz="1200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研究过程</a:t>
            </a:r>
            <a:endParaRPr lang="zh-CN" altLang="en-US" sz="1200" dirty="0">
              <a:solidFill>
                <a:schemeClr val="bg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6775247" y="268074"/>
            <a:ext cx="6000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>
                <a:solidFill>
                  <a:schemeClr val="bg1"/>
                </a:solidFill>
                <a:ea typeface="华文细黑" panose="02010600040101010101" pitchFamily="2" charset="-122"/>
              </a:rPr>
              <a:t>Part four</a:t>
            </a:r>
            <a:endParaRPr lang="zh-CN" altLang="en-US" sz="800" dirty="0">
              <a:solidFill>
                <a:schemeClr val="bg1"/>
              </a:solidFill>
              <a:ea typeface="华文细黑" panose="02010600040101010101" pitchFamily="2" charset="-122"/>
            </a:endParaRPr>
          </a:p>
        </p:txBody>
      </p:sp>
      <p:sp>
        <p:nvSpPr>
          <p:cNvPr id="37" name="文本框 2"/>
          <p:cNvSpPr txBox="1">
            <a:spLocks noChangeArrowheads="1"/>
          </p:cNvSpPr>
          <p:nvPr/>
        </p:nvSpPr>
        <p:spPr bwMode="auto">
          <a:xfrm>
            <a:off x="7762806" y="51470"/>
            <a:ext cx="102310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9pPr>
          </a:lstStyle>
          <a:p>
            <a:pPr algn="ctr" eaLnBrk="1" hangingPunct="1"/>
            <a:r>
              <a:rPr lang="zh-CN" altLang="en-US" sz="1200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研究结论</a:t>
            </a:r>
            <a:endParaRPr lang="zh-CN" altLang="en-US" sz="1200" dirty="0">
              <a:solidFill>
                <a:schemeClr val="bg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7927878" y="268074"/>
            <a:ext cx="69296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>
                <a:solidFill>
                  <a:schemeClr val="bg1"/>
                </a:solidFill>
                <a:ea typeface="华文细黑" panose="02010600040101010101" pitchFamily="2" charset="-122"/>
              </a:rPr>
              <a:t>Part five</a:t>
            </a:r>
            <a:endParaRPr lang="zh-CN" altLang="en-US" sz="800" dirty="0">
              <a:solidFill>
                <a:schemeClr val="bg1"/>
              </a:solidFill>
              <a:ea typeface="华文细黑" panose="02010600040101010101" pitchFamily="2" charset="-122"/>
            </a:endParaRPr>
          </a:p>
        </p:txBody>
      </p:sp>
      <p:pic>
        <p:nvPicPr>
          <p:cNvPr id="63" name="图片 6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32335"/>
            <a:ext cx="555600" cy="463926"/>
          </a:xfrm>
          <a:prstGeom prst="rect">
            <a:avLst/>
          </a:prstGeom>
        </p:spPr>
      </p:pic>
      <p:sp>
        <p:nvSpPr>
          <p:cNvPr id="64" name="矩形 63"/>
          <p:cNvSpPr/>
          <p:nvPr/>
        </p:nvSpPr>
        <p:spPr>
          <a:xfrm>
            <a:off x="0" y="1"/>
            <a:ext cx="9144000" cy="5627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文本框 65"/>
          <p:cNvSpPr txBox="1"/>
          <p:nvPr/>
        </p:nvSpPr>
        <p:spPr>
          <a:xfrm>
            <a:off x="3556399" y="285330"/>
            <a:ext cx="561801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大连海事大学 </a:t>
            </a:r>
            <a:r>
              <a:rPr lang="en-US" altLang="zh-CN" sz="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- </a:t>
            </a:r>
            <a:r>
              <a:rPr lang="zh-CN" altLang="en-US" sz="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电航学社 </a:t>
            </a:r>
            <a:r>
              <a:rPr lang="en-US" altLang="zh-CN" sz="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- </a:t>
            </a:r>
            <a:r>
              <a:rPr lang="zh-CN" altLang="en-US" sz="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智能认知与数据计算部</a:t>
            </a:r>
            <a:r>
              <a:rPr lang="en-US" altLang="zh-CN" sz="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(</a:t>
            </a:r>
            <a:r>
              <a:rPr lang="en-US" altLang="zh-CN" sz="800" dirty="0" err="1">
                <a:solidFill>
                  <a:schemeClr val="bg1"/>
                </a:solidFill>
                <a:latin typeface="Bahnschrift Light Condensed" panose="020B0502040204020203" pitchFamily="34" charset="0"/>
              </a:rPr>
              <a:t>ICDC</a:t>
            </a:r>
            <a:r>
              <a:rPr lang="en-US" altLang="zh-CN" sz="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) </a:t>
            </a:r>
            <a:endParaRPr lang="zh-CN" altLang="en-US" sz="800" dirty="0">
              <a:solidFill>
                <a:schemeClr val="bg1"/>
              </a:solidFill>
              <a:latin typeface="Bahnschrift Light Condensed" panose="020B0502040204020203" pitchFamily="34" charset="0"/>
            </a:endParaRPr>
          </a:p>
        </p:txBody>
      </p:sp>
      <p:pic>
        <p:nvPicPr>
          <p:cNvPr id="67" name="图片 66"/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0259A8"/>
              </a:clrFrom>
              <a:clrTo>
                <a:srgbClr val="0259A8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12" t="5969" r="5271" b="5139"/>
          <a:stretch>
            <a:fillRect/>
          </a:stretch>
        </p:blipFill>
        <p:spPr>
          <a:xfrm>
            <a:off x="584890" y="67439"/>
            <a:ext cx="432106" cy="440725"/>
          </a:xfrm>
          <a:prstGeom prst="rect">
            <a:avLst/>
          </a:prstGeom>
        </p:spPr>
      </p:pic>
      <p:sp>
        <p:nvSpPr>
          <p:cNvPr id="69" name="矩形 68"/>
          <p:cNvSpPr/>
          <p:nvPr/>
        </p:nvSpPr>
        <p:spPr>
          <a:xfrm>
            <a:off x="0" y="4858138"/>
            <a:ext cx="9144000" cy="2883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6" y="1"/>
            <a:ext cx="557630" cy="555526"/>
          </a:xfrm>
          <a:prstGeom prst="rect">
            <a:avLst/>
          </a:prstGeom>
        </p:spPr>
      </p:pic>
      <p:sp>
        <p:nvSpPr>
          <p:cNvPr id="62" name="文本框 61"/>
          <p:cNvSpPr txBox="1"/>
          <p:nvPr/>
        </p:nvSpPr>
        <p:spPr>
          <a:xfrm>
            <a:off x="52802" y="4902280"/>
            <a:ext cx="91440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an.hongjun@foxmail.com</a:t>
            </a:r>
            <a:r>
              <a:rPr lang="en-US" altLang="zh-CN" sz="7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| Copyright © Intelligent Cognition and Data Computing department(</a:t>
            </a:r>
            <a:r>
              <a:rPr lang="en-US" altLang="zh-CN" sz="7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ICDC</a:t>
            </a:r>
            <a:r>
              <a:rPr lang="en-US" altLang="zh-CN" sz="7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), </a:t>
            </a:r>
            <a:r>
              <a:rPr lang="en-US" altLang="zh-CN" sz="7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Dianhang</a:t>
            </a:r>
            <a:r>
              <a:rPr lang="en-US" altLang="zh-CN" sz="7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Association, Dalian Maritime University. All rights reserved. </a:t>
            </a:r>
            <a:endParaRPr lang="zh-CN" altLang="en-US" sz="7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4960072" y="61224"/>
            <a:ext cx="418085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050" dirty="0">
                <a:solidFill>
                  <a:schemeClr val="bg1"/>
                </a:solidFill>
                <a:latin typeface="+mn-ea"/>
              </a:rPr>
              <a:t>2021-2022</a:t>
            </a:r>
            <a:r>
              <a:rPr lang="zh-CN" altLang="en-US" sz="1050" dirty="0">
                <a:solidFill>
                  <a:schemeClr val="bg1"/>
                </a:solidFill>
                <a:latin typeface="+mn-ea"/>
              </a:rPr>
              <a:t>学年第二学期培训</a:t>
            </a:r>
            <a:endParaRPr lang="zh-CN" altLang="en-US" sz="1050" dirty="0">
              <a:solidFill>
                <a:schemeClr val="bg1"/>
              </a:solidFill>
              <a:latin typeface="+mn-ea"/>
            </a:endParaRPr>
          </a:p>
        </p:txBody>
      </p:sp>
      <p:grpSp>
        <p:nvGrpSpPr>
          <p:cNvPr id="41" name="组合 40"/>
          <p:cNvGrpSpPr/>
          <p:nvPr/>
        </p:nvGrpSpPr>
        <p:grpSpPr>
          <a:xfrm>
            <a:off x="827584" y="934658"/>
            <a:ext cx="7495412" cy="2929937"/>
            <a:chOff x="2954339" y="1279908"/>
            <a:chExt cx="7162269" cy="2758122"/>
          </a:xfrm>
        </p:grpSpPr>
        <p:sp>
          <p:nvSpPr>
            <p:cNvPr id="42" name="矩形 41"/>
            <p:cNvSpPr>
              <a:spLocks noChangeArrowheads="1"/>
            </p:cNvSpPr>
            <p:nvPr/>
          </p:nvSpPr>
          <p:spPr bwMode="auto">
            <a:xfrm>
              <a:off x="2954339" y="1694800"/>
              <a:ext cx="7162269" cy="2343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200" dirty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构建一个线性组合，建立</a:t>
              </a:r>
              <a:r>
                <a:rPr lang="en-US" altLang="zh-CN" sz="1200" dirty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RGB</a:t>
              </a:r>
              <a:r>
                <a:rPr lang="zh-CN" altLang="en-US" sz="1200" dirty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颜色空间到灰度空间的投影。</a:t>
              </a:r>
              <a:endParaRPr lang="zh-CN" altLang="en-US" sz="12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30000"/>
                </a:lnSpc>
              </a:pPr>
              <a:endParaRPr lang="zh-CN" altLang="en-US" sz="12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30000"/>
                </a:lnSpc>
              </a:pPr>
              <a:endParaRPr lang="zh-CN" altLang="en-US" sz="12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30000"/>
                </a:lnSpc>
              </a:pPr>
              <a:endParaRPr lang="zh-CN" altLang="en-US" sz="12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30000"/>
                </a:lnSpc>
              </a:pPr>
              <a:endParaRPr lang="zh-CN" altLang="en-US" sz="12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30000"/>
                </a:lnSpc>
              </a:pPr>
              <a:r>
                <a:rPr lang="zh-CN" altLang="en-US" sz="1200" dirty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平均分量算法：</a:t>
              </a:r>
              <a:endParaRPr lang="zh-CN" altLang="en-US" sz="12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30000"/>
                </a:lnSpc>
              </a:pPr>
              <a:endParaRPr lang="zh-CN" altLang="en-US" sz="12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30000"/>
                </a:lnSpc>
              </a:pPr>
              <a:endParaRPr lang="zh-CN" altLang="en-US" sz="12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30000"/>
                </a:lnSpc>
              </a:pPr>
              <a:endParaRPr lang="zh-CN" altLang="en-US" sz="12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30000"/>
                </a:lnSpc>
              </a:pPr>
              <a:r>
                <a:rPr lang="zh-CN" altLang="en-US" sz="1200" dirty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心理学算法：</a:t>
              </a:r>
              <a:endParaRPr lang="zh-CN" altLang="en-US" sz="12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3" name="矩形 42"/>
            <p:cNvSpPr/>
            <p:nvPr/>
          </p:nvSpPr>
          <p:spPr>
            <a:xfrm>
              <a:off x="2963100" y="1279908"/>
              <a:ext cx="1703829" cy="34670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颜色空间的转换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aphicFrame>
        <p:nvGraphicFramePr>
          <p:cNvPr id="2" name="对象 1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951230" y="1779270"/>
          <a:ext cx="3609975" cy="6394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r:id="rId4" imgW="2438400" imgH="431800" progId="Equation.KSEE3">
                  <p:embed/>
                </p:oleObj>
              </mc:Choice>
              <mc:Fallback>
                <p:oleObj name="" r:id="rId4" imgW="2438400" imgH="4318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51230" y="1779270"/>
                        <a:ext cx="3609975" cy="6394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1526540" y="2959735"/>
          <a:ext cx="2499995" cy="5835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" r:id="rId6" imgW="1688465" imgH="393700" progId="Equation.KSEE3">
                  <p:embed/>
                </p:oleObj>
              </mc:Choice>
              <mc:Fallback>
                <p:oleObj name="" r:id="rId6" imgW="1688465" imgH="3937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26540" y="2959735"/>
                        <a:ext cx="2499995" cy="5835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13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971550" y="4109403"/>
          <a:ext cx="3609975" cy="3009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" name="" r:id="rId8" imgW="2438400" imgH="203200" progId="Equation.KSEE3">
                  <p:embed/>
                </p:oleObj>
              </mc:Choice>
              <mc:Fallback>
                <p:oleObj name="" r:id="rId8" imgW="2438400" imgH="2032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971550" y="4109403"/>
                        <a:ext cx="3609975" cy="3009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" name="图片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68035" y="1059180"/>
            <a:ext cx="2504440" cy="187960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03850" y="3579495"/>
            <a:ext cx="3520440" cy="1050290"/>
          </a:xfrm>
          <a:prstGeom prst="rect">
            <a:avLst/>
          </a:prstGeom>
        </p:spPr>
      </p:pic>
      <p:sp>
        <p:nvSpPr>
          <p:cNvPr id="18" name="下箭头 17"/>
          <p:cNvSpPr/>
          <p:nvPr/>
        </p:nvSpPr>
        <p:spPr>
          <a:xfrm>
            <a:off x="7019925" y="3075940"/>
            <a:ext cx="288290" cy="431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框 2"/>
          <p:cNvSpPr txBox="1">
            <a:spLocks noChangeArrowheads="1"/>
          </p:cNvSpPr>
          <p:nvPr/>
        </p:nvSpPr>
        <p:spPr bwMode="auto">
          <a:xfrm>
            <a:off x="2875059" y="51470"/>
            <a:ext cx="111456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9pPr>
          </a:lstStyle>
          <a:p>
            <a:pPr algn="ctr" eaLnBrk="1" hangingPunct="1"/>
            <a:r>
              <a:rPr lang="zh-CN" altLang="en-US" sz="1200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课题综述</a:t>
            </a:r>
            <a:endParaRPr lang="zh-CN" altLang="en-US" sz="1200" dirty="0">
              <a:solidFill>
                <a:schemeClr val="bg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3108343" y="467116"/>
            <a:ext cx="648000" cy="89060"/>
            <a:chOff x="1977863" y="380438"/>
            <a:chExt cx="576000" cy="89060"/>
          </a:xfrm>
          <a:solidFill>
            <a:schemeClr val="accent1"/>
          </a:solidFill>
        </p:grpSpPr>
        <p:sp>
          <p:nvSpPr>
            <p:cNvPr id="28" name="矩形 27"/>
            <p:cNvSpPr/>
            <p:nvPr/>
          </p:nvSpPr>
          <p:spPr>
            <a:xfrm>
              <a:off x="1977863" y="433498"/>
              <a:ext cx="576000" cy="3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9" name="等腰三角形 28"/>
            <p:cNvSpPr/>
            <p:nvPr/>
          </p:nvSpPr>
          <p:spPr>
            <a:xfrm>
              <a:off x="2219439" y="380438"/>
              <a:ext cx="96000" cy="54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30" name="文本框 29"/>
          <p:cNvSpPr txBox="1"/>
          <p:nvPr/>
        </p:nvSpPr>
        <p:spPr>
          <a:xfrm>
            <a:off x="3132302" y="268074"/>
            <a:ext cx="6000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>
                <a:solidFill>
                  <a:schemeClr val="bg1"/>
                </a:solidFill>
                <a:ea typeface="华文细黑" panose="02010600040101010101" pitchFamily="2" charset="-122"/>
              </a:rPr>
              <a:t>Part one</a:t>
            </a:r>
            <a:endParaRPr lang="zh-CN" altLang="en-US" sz="800" dirty="0">
              <a:solidFill>
                <a:schemeClr val="bg1"/>
              </a:solidFill>
              <a:ea typeface="华文细黑" panose="02010600040101010101" pitchFamily="2" charset="-122"/>
            </a:endParaRPr>
          </a:p>
        </p:txBody>
      </p:sp>
      <p:sp>
        <p:nvSpPr>
          <p:cNvPr id="31" name="文本框 2"/>
          <p:cNvSpPr txBox="1">
            <a:spLocks noChangeArrowheads="1"/>
          </p:cNvSpPr>
          <p:nvPr/>
        </p:nvSpPr>
        <p:spPr bwMode="auto">
          <a:xfrm>
            <a:off x="4165594" y="51470"/>
            <a:ext cx="102310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9pPr>
          </a:lstStyle>
          <a:p>
            <a:pPr algn="ctr" eaLnBrk="1" hangingPunct="1"/>
            <a:r>
              <a:rPr lang="zh-CN" altLang="en-US" sz="1200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目前现状</a:t>
            </a:r>
            <a:endParaRPr lang="zh-CN" altLang="en-US" sz="1200" dirty="0">
              <a:solidFill>
                <a:schemeClr val="bg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4377105" y="268074"/>
            <a:ext cx="6000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>
                <a:solidFill>
                  <a:schemeClr val="bg1"/>
                </a:solidFill>
                <a:ea typeface="华文细黑" panose="02010600040101010101" pitchFamily="2" charset="-122"/>
              </a:rPr>
              <a:t>Part two</a:t>
            </a:r>
            <a:endParaRPr lang="zh-CN" altLang="en-US" sz="800" dirty="0">
              <a:solidFill>
                <a:schemeClr val="bg1"/>
              </a:solidFill>
              <a:ea typeface="华文细黑" panose="02010600040101010101" pitchFamily="2" charset="-122"/>
            </a:endParaRPr>
          </a:p>
        </p:txBody>
      </p:sp>
      <p:sp>
        <p:nvSpPr>
          <p:cNvPr id="33" name="文本框 2"/>
          <p:cNvSpPr txBox="1">
            <a:spLocks noChangeArrowheads="1"/>
          </p:cNvSpPr>
          <p:nvPr/>
        </p:nvSpPr>
        <p:spPr bwMode="auto">
          <a:xfrm>
            <a:off x="5364665" y="51470"/>
            <a:ext cx="102310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9pPr>
          </a:lstStyle>
          <a:p>
            <a:pPr algn="ctr" eaLnBrk="1" hangingPunct="1"/>
            <a:r>
              <a:rPr lang="zh-CN" altLang="en-US" sz="1200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研究目标</a:t>
            </a:r>
            <a:endParaRPr lang="zh-CN" altLang="en-US" sz="1200" dirty="0">
              <a:solidFill>
                <a:schemeClr val="bg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5533936" y="268074"/>
            <a:ext cx="64232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>
                <a:solidFill>
                  <a:schemeClr val="bg1"/>
                </a:solidFill>
                <a:ea typeface="华文细黑" panose="02010600040101010101" pitchFamily="2" charset="-122"/>
              </a:rPr>
              <a:t>Part three</a:t>
            </a:r>
            <a:endParaRPr lang="zh-CN" altLang="en-US" sz="800" dirty="0">
              <a:solidFill>
                <a:schemeClr val="bg1"/>
              </a:solidFill>
              <a:ea typeface="华文细黑" panose="02010600040101010101" pitchFamily="2" charset="-122"/>
            </a:endParaRPr>
          </a:p>
        </p:txBody>
      </p:sp>
      <p:sp>
        <p:nvSpPr>
          <p:cNvPr id="35" name="文本框 2"/>
          <p:cNvSpPr txBox="1">
            <a:spLocks noChangeArrowheads="1"/>
          </p:cNvSpPr>
          <p:nvPr/>
        </p:nvSpPr>
        <p:spPr bwMode="auto">
          <a:xfrm>
            <a:off x="6563736" y="51470"/>
            <a:ext cx="102310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9pPr>
          </a:lstStyle>
          <a:p>
            <a:pPr algn="ctr" eaLnBrk="1" hangingPunct="1"/>
            <a:r>
              <a:rPr lang="zh-CN" altLang="en-US" sz="1200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研究过程</a:t>
            </a:r>
            <a:endParaRPr lang="zh-CN" altLang="en-US" sz="1200" dirty="0">
              <a:solidFill>
                <a:schemeClr val="bg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6775247" y="268074"/>
            <a:ext cx="6000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>
                <a:solidFill>
                  <a:schemeClr val="bg1"/>
                </a:solidFill>
                <a:ea typeface="华文细黑" panose="02010600040101010101" pitchFamily="2" charset="-122"/>
              </a:rPr>
              <a:t>Part four</a:t>
            </a:r>
            <a:endParaRPr lang="zh-CN" altLang="en-US" sz="800" dirty="0">
              <a:solidFill>
                <a:schemeClr val="bg1"/>
              </a:solidFill>
              <a:ea typeface="华文细黑" panose="02010600040101010101" pitchFamily="2" charset="-122"/>
            </a:endParaRPr>
          </a:p>
        </p:txBody>
      </p:sp>
      <p:sp>
        <p:nvSpPr>
          <p:cNvPr id="37" name="文本框 2"/>
          <p:cNvSpPr txBox="1">
            <a:spLocks noChangeArrowheads="1"/>
          </p:cNvSpPr>
          <p:nvPr/>
        </p:nvSpPr>
        <p:spPr bwMode="auto">
          <a:xfrm>
            <a:off x="7762806" y="51470"/>
            <a:ext cx="102310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9pPr>
          </a:lstStyle>
          <a:p>
            <a:pPr algn="ctr" eaLnBrk="1" hangingPunct="1"/>
            <a:r>
              <a:rPr lang="zh-CN" altLang="en-US" sz="1200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研究结论</a:t>
            </a:r>
            <a:endParaRPr lang="zh-CN" altLang="en-US" sz="1200" dirty="0">
              <a:solidFill>
                <a:schemeClr val="bg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7927878" y="268074"/>
            <a:ext cx="69296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>
                <a:solidFill>
                  <a:schemeClr val="bg1"/>
                </a:solidFill>
                <a:ea typeface="华文细黑" panose="02010600040101010101" pitchFamily="2" charset="-122"/>
              </a:rPr>
              <a:t>Part five</a:t>
            </a:r>
            <a:endParaRPr lang="zh-CN" altLang="en-US" sz="800" dirty="0">
              <a:solidFill>
                <a:schemeClr val="bg1"/>
              </a:solidFill>
              <a:ea typeface="华文细黑" panose="02010600040101010101" pitchFamily="2" charset="-122"/>
            </a:endParaRPr>
          </a:p>
        </p:txBody>
      </p:sp>
      <p:pic>
        <p:nvPicPr>
          <p:cNvPr id="63" name="图片 6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32335"/>
            <a:ext cx="555600" cy="463926"/>
          </a:xfrm>
          <a:prstGeom prst="rect">
            <a:avLst/>
          </a:prstGeom>
        </p:spPr>
      </p:pic>
      <p:sp>
        <p:nvSpPr>
          <p:cNvPr id="64" name="矩形 63"/>
          <p:cNvSpPr/>
          <p:nvPr/>
        </p:nvSpPr>
        <p:spPr>
          <a:xfrm>
            <a:off x="0" y="1"/>
            <a:ext cx="9144000" cy="5627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文本框 65"/>
          <p:cNvSpPr txBox="1"/>
          <p:nvPr/>
        </p:nvSpPr>
        <p:spPr>
          <a:xfrm>
            <a:off x="3556399" y="285330"/>
            <a:ext cx="561801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大连海事大学 </a:t>
            </a:r>
            <a:r>
              <a:rPr lang="en-US" altLang="zh-CN" sz="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- </a:t>
            </a:r>
            <a:r>
              <a:rPr lang="zh-CN" altLang="en-US" sz="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电航学社 </a:t>
            </a:r>
            <a:r>
              <a:rPr lang="en-US" altLang="zh-CN" sz="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- </a:t>
            </a:r>
            <a:r>
              <a:rPr lang="zh-CN" altLang="en-US" sz="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智能认知与数据计算部</a:t>
            </a:r>
            <a:r>
              <a:rPr lang="en-US" altLang="zh-CN" sz="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(</a:t>
            </a:r>
            <a:r>
              <a:rPr lang="en-US" altLang="zh-CN" sz="800" dirty="0" err="1">
                <a:solidFill>
                  <a:schemeClr val="bg1"/>
                </a:solidFill>
                <a:latin typeface="Bahnschrift Light Condensed" panose="020B0502040204020203" pitchFamily="34" charset="0"/>
              </a:rPr>
              <a:t>ICDC</a:t>
            </a:r>
            <a:r>
              <a:rPr lang="en-US" altLang="zh-CN" sz="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) </a:t>
            </a:r>
            <a:endParaRPr lang="zh-CN" altLang="en-US" sz="800" dirty="0">
              <a:solidFill>
                <a:schemeClr val="bg1"/>
              </a:solidFill>
              <a:latin typeface="Bahnschrift Light Condensed" panose="020B0502040204020203" pitchFamily="34" charset="0"/>
            </a:endParaRPr>
          </a:p>
        </p:txBody>
      </p:sp>
      <p:pic>
        <p:nvPicPr>
          <p:cNvPr id="67" name="图片 66"/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0259A8"/>
              </a:clrFrom>
              <a:clrTo>
                <a:srgbClr val="0259A8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12" t="5969" r="5271" b="5139"/>
          <a:stretch>
            <a:fillRect/>
          </a:stretch>
        </p:blipFill>
        <p:spPr>
          <a:xfrm>
            <a:off x="584890" y="67439"/>
            <a:ext cx="432106" cy="440725"/>
          </a:xfrm>
          <a:prstGeom prst="rect">
            <a:avLst/>
          </a:prstGeom>
        </p:spPr>
      </p:pic>
      <p:sp>
        <p:nvSpPr>
          <p:cNvPr id="69" name="矩形 68"/>
          <p:cNvSpPr/>
          <p:nvPr/>
        </p:nvSpPr>
        <p:spPr>
          <a:xfrm>
            <a:off x="0" y="4858138"/>
            <a:ext cx="9144000" cy="2883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6" y="1"/>
            <a:ext cx="557630" cy="555526"/>
          </a:xfrm>
          <a:prstGeom prst="rect">
            <a:avLst/>
          </a:prstGeom>
        </p:spPr>
      </p:pic>
      <p:sp>
        <p:nvSpPr>
          <p:cNvPr id="62" name="文本框 61"/>
          <p:cNvSpPr txBox="1"/>
          <p:nvPr/>
        </p:nvSpPr>
        <p:spPr>
          <a:xfrm>
            <a:off x="52802" y="4902280"/>
            <a:ext cx="91440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an.hongjun@foxmail.com</a:t>
            </a:r>
            <a:r>
              <a:rPr lang="en-US" altLang="zh-CN" sz="7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| Copyright © Intelligent Cognition and Data Computing department(</a:t>
            </a:r>
            <a:r>
              <a:rPr lang="en-US" altLang="zh-CN" sz="7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ICDC</a:t>
            </a:r>
            <a:r>
              <a:rPr lang="en-US" altLang="zh-CN" sz="7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), </a:t>
            </a:r>
            <a:r>
              <a:rPr lang="en-US" altLang="zh-CN" sz="7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Dianhang</a:t>
            </a:r>
            <a:r>
              <a:rPr lang="en-US" altLang="zh-CN" sz="7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Association, Dalian Maritime University. All rights reserved. </a:t>
            </a:r>
            <a:endParaRPr lang="zh-CN" altLang="en-US" sz="7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4960072" y="61224"/>
            <a:ext cx="418085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050" dirty="0">
                <a:solidFill>
                  <a:schemeClr val="bg1"/>
                </a:solidFill>
                <a:latin typeface="+mn-ea"/>
              </a:rPr>
              <a:t>2021-2022</a:t>
            </a:r>
            <a:r>
              <a:rPr lang="zh-CN" altLang="en-US" sz="1050" dirty="0">
                <a:solidFill>
                  <a:schemeClr val="bg1"/>
                </a:solidFill>
                <a:latin typeface="+mn-ea"/>
              </a:rPr>
              <a:t>学年第二学期培训</a:t>
            </a:r>
            <a:endParaRPr lang="zh-CN" altLang="en-US" sz="105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836930" y="934720"/>
            <a:ext cx="2602865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：颜色空间的转换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160" y="1303020"/>
            <a:ext cx="3462020" cy="3375660"/>
          </a:xfrm>
          <a:prstGeom prst="rect">
            <a:avLst/>
          </a:prstGeom>
        </p:spPr>
      </p:pic>
      <p:pic>
        <p:nvPicPr>
          <p:cNvPr id="9" name="图片 8" descr="EXP-03"/>
          <p:cNvPicPr>
            <a:picLocks noChangeAspect="1"/>
          </p:cNvPicPr>
          <p:nvPr/>
        </p:nvPicPr>
        <p:blipFill>
          <a:blip r:embed="rId5"/>
          <a:srcRect l="5547" t="7755" r="7365" b="6180"/>
          <a:stretch>
            <a:fillRect/>
          </a:stretch>
        </p:blipFill>
        <p:spPr>
          <a:xfrm>
            <a:off x="4787900" y="749935"/>
            <a:ext cx="3907790" cy="4000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框 2"/>
          <p:cNvSpPr txBox="1">
            <a:spLocks noChangeArrowheads="1"/>
          </p:cNvSpPr>
          <p:nvPr/>
        </p:nvSpPr>
        <p:spPr bwMode="auto">
          <a:xfrm>
            <a:off x="2875059" y="51470"/>
            <a:ext cx="111456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9pPr>
          </a:lstStyle>
          <a:p>
            <a:pPr algn="ctr" eaLnBrk="1" hangingPunct="1"/>
            <a:r>
              <a:rPr lang="zh-CN" altLang="en-US" sz="1200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课题综述</a:t>
            </a:r>
            <a:endParaRPr lang="zh-CN" altLang="en-US" sz="1200" dirty="0">
              <a:solidFill>
                <a:schemeClr val="bg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3108343" y="467116"/>
            <a:ext cx="648000" cy="89060"/>
            <a:chOff x="1977863" y="380438"/>
            <a:chExt cx="576000" cy="89060"/>
          </a:xfrm>
          <a:solidFill>
            <a:schemeClr val="accent1"/>
          </a:solidFill>
        </p:grpSpPr>
        <p:sp>
          <p:nvSpPr>
            <p:cNvPr id="28" name="矩形 27"/>
            <p:cNvSpPr/>
            <p:nvPr/>
          </p:nvSpPr>
          <p:spPr>
            <a:xfrm>
              <a:off x="1977863" y="433498"/>
              <a:ext cx="576000" cy="3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9" name="等腰三角形 28"/>
            <p:cNvSpPr/>
            <p:nvPr/>
          </p:nvSpPr>
          <p:spPr>
            <a:xfrm>
              <a:off x="2219439" y="380438"/>
              <a:ext cx="96000" cy="54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30" name="文本框 29"/>
          <p:cNvSpPr txBox="1"/>
          <p:nvPr/>
        </p:nvSpPr>
        <p:spPr>
          <a:xfrm>
            <a:off x="3132302" y="268074"/>
            <a:ext cx="6000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>
                <a:solidFill>
                  <a:schemeClr val="bg1"/>
                </a:solidFill>
                <a:ea typeface="华文细黑" panose="02010600040101010101" pitchFamily="2" charset="-122"/>
              </a:rPr>
              <a:t>Part one</a:t>
            </a:r>
            <a:endParaRPr lang="zh-CN" altLang="en-US" sz="800" dirty="0">
              <a:solidFill>
                <a:schemeClr val="bg1"/>
              </a:solidFill>
              <a:ea typeface="华文细黑" panose="02010600040101010101" pitchFamily="2" charset="-122"/>
            </a:endParaRPr>
          </a:p>
        </p:txBody>
      </p:sp>
      <p:sp>
        <p:nvSpPr>
          <p:cNvPr id="31" name="文本框 2"/>
          <p:cNvSpPr txBox="1">
            <a:spLocks noChangeArrowheads="1"/>
          </p:cNvSpPr>
          <p:nvPr/>
        </p:nvSpPr>
        <p:spPr bwMode="auto">
          <a:xfrm>
            <a:off x="4165594" y="51470"/>
            <a:ext cx="102310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9pPr>
          </a:lstStyle>
          <a:p>
            <a:pPr algn="ctr" eaLnBrk="1" hangingPunct="1"/>
            <a:r>
              <a:rPr lang="zh-CN" altLang="en-US" sz="1200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目前现状</a:t>
            </a:r>
            <a:endParaRPr lang="zh-CN" altLang="en-US" sz="1200" dirty="0">
              <a:solidFill>
                <a:schemeClr val="bg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4377105" y="268074"/>
            <a:ext cx="6000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>
                <a:solidFill>
                  <a:schemeClr val="bg1"/>
                </a:solidFill>
                <a:ea typeface="华文细黑" panose="02010600040101010101" pitchFamily="2" charset="-122"/>
              </a:rPr>
              <a:t>Part two</a:t>
            </a:r>
            <a:endParaRPr lang="zh-CN" altLang="en-US" sz="800" dirty="0">
              <a:solidFill>
                <a:schemeClr val="bg1"/>
              </a:solidFill>
              <a:ea typeface="华文细黑" panose="02010600040101010101" pitchFamily="2" charset="-122"/>
            </a:endParaRPr>
          </a:p>
        </p:txBody>
      </p:sp>
      <p:sp>
        <p:nvSpPr>
          <p:cNvPr id="33" name="文本框 2"/>
          <p:cNvSpPr txBox="1">
            <a:spLocks noChangeArrowheads="1"/>
          </p:cNvSpPr>
          <p:nvPr/>
        </p:nvSpPr>
        <p:spPr bwMode="auto">
          <a:xfrm>
            <a:off x="5364665" y="51470"/>
            <a:ext cx="102310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9pPr>
          </a:lstStyle>
          <a:p>
            <a:pPr algn="ctr" eaLnBrk="1" hangingPunct="1"/>
            <a:r>
              <a:rPr lang="zh-CN" altLang="en-US" sz="1200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研究目标</a:t>
            </a:r>
            <a:endParaRPr lang="zh-CN" altLang="en-US" sz="1200" dirty="0">
              <a:solidFill>
                <a:schemeClr val="bg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5533936" y="268074"/>
            <a:ext cx="64232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>
                <a:solidFill>
                  <a:schemeClr val="bg1"/>
                </a:solidFill>
                <a:ea typeface="华文细黑" panose="02010600040101010101" pitchFamily="2" charset="-122"/>
              </a:rPr>
              <a:t>Part three</a:t>
            </a:r>
            <a:endParaRPr lang="zh-CN" altLang="en-US" sz="800" dirty="0">
              <a:solidFill>
                <a:schemeClr val="bg1"/>
              </a:solidFill>
              <a:ea typeface="华文细黑" panose="02010600040101010101" pitchFamily="2" charset="-122"/>
            </a:endParaRPr>
          </a:p>
        </p:txBody>
      </p:sp>
      <p:sp>
        <p:nvSpPr>
          <p:cNvPr id="35" name="文本框 2"/>
          <p:cNvSpPr txBox="1">
            <a:spLocks noChangeArrowheads="1"/>
          </p:cNvSpPr>
          <p:nvPr/>
        </p:nvSpPr>
        <p:spPr bwMode="auto">
          <a:xfrm>
            <a:off x="6563736" y="51470"/>
            <a:ext cx="102310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9pPr>
          </a:lstStyle>
          <a:p>
            <a:pPr algn="ctr" eaLnBrk="1" hangingPunct="1"/>
            <a:r>
              <a:rPr lang="zh-CN" altLang="en-US" sz="1200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研究过程</a:t>
            </a:r>
            <a:endParaRPr lang="zh-CN" altLang="en-US" sz="1200" dirty="0">
              <a:solidFill>
                <a:schemeClr val="bg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6775247" y="268074"/>
            <a:ext cx="6000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>
                <a:solidFill>
                  <a:schemeClr val="bg1"/>
                </a:solidFill>
                <a:ea typeface="华文细黑" panose="02010600040101010101" pitchFamily="2" charset="-122"/>
              </a:rPr>
              <a:t>Part four</a:t>
            </a:r>
            <a:endParaRPr lang="zh-CN" altLang="en-US" sz="800" dirty="0">
              <a:solidFill>
                <a:schemeClr val="bg1"/>
              </a:solidFill>
              <a:ea typeface="华文细黑" panose="02010600040101010101" pitchFamily="2" charset="-122"/>
            </a:endParaRPr>
          </a:p>
        </p:txBody>
      </p:sp>
      <p:sp>
        <p:nvSpPr>
          <p:cNvPr id="37" name="文本框 2"/>
          <p:cNvSpPr txBox="1">
            <a:spLocks noChangeArrowheads="1"/>
          </p:cNvSpPr>
          <p:nvPr/>
        </p:nvSpPr>
        <p:spPr bwMode="auto">
          <a:xfrm>
            <a:off x="7762806" y="51470"/>
            <a:ext cx="102310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9pPr>
          </a:lstStyle>
          <a:p>
            <a:pPr algn="ctr" eaLnBrk="1" hangingPunct="1"/>
            <a:r>
              <a:rPr lang="zh-CN" altLang="en-US" sz="1200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研究结论</a:t>
            </a:r>
            <a:endParaRPr lang="zh-CN" altLang="en-US" sz="1200" dirty="0">
              <a:solidFill>
                <a:schemeClr val="bg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7927878" y="268074"/>
            <a:ext cx="69296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>
                <a:solidFill>
                  <a:schemeClr val="bg1"/>
                </a:solidFill>
                <a:ea typeface="华文细黑" panose="02010600040101010101" pitchFamily="2" charset="-122"/>
              </a:rPr>
              <a:t>Part five</a:t>
            </a:r>
            <a:endParaRPr lang="zh-CN" altLang="en-US" sz="800" dirty="0">
              <a:solidFill>
                <a:schemeClr val="bg1"/>
              </a:solidFill>
              <a:ea typeface="华文细黑" panose="02010600040101010101" pitchFamily="2" charset="-122"/>
            </a:endParaRPr>
          </a:p>
        </p:txBody>
      </p:sp>
      <p:pic>
        <p:nvPicPr>
          <p:cNvPr id="63" name="图片 6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32335"/>
            <a:ext cx="555600" cy="463926"/>
          </a:xfrm>
          <a:prstGeom prst="rect">
            <a:avLst/>
          </a:prstGeom>
        </p:spPr>
      </p:pic>
      <p:sp>
        <p:nvSpPr>
          <p:cNvPr id="64" name="矩形 63"/>
          <p:cNvSpPr/>
          <p:nvPr/>
        </p:nvSpPr>
        <p:spPr>
          <a:xfrm>
            <a:off x="0" y="1"/>
            <a:ext cx="9144000" cy="5627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文本框 65"/>
          <p:cNvSpPr txBox="1"/>
          <p:nvPr/>
        </p:nvSpPr>
        <p:spPr>
          <a:xfrm>
            <a:off x="3556399" y="285330"/>
            <a:ext cx="561801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大连海事大学 </a:t>
            </a:r>
            <a:r>
              <a:rPr lang="en-US" altLang="zh-CN" sz="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- </a:t>
            </a:r>
            <a:r>
              <a:rPr lang="zh-CN" altLang="en-US" sz="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电航学社 </a:t>
            </a:r>
            <a:r>
              <a:rPr lang="en-US" altLang="zh-CN" sz="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- </a:t>
            </a:r>
            <a:r>
              <a:rPr lang="zh-CN" altLang="en-US" sz="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智能认知与数据计算部</a:t>
            </a:r>
            <a:r>
              <a:rPr lang="en-US" altLang="zh-CN" sz="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(</a:t>
            </a:r>
            <a:r>
              <a:rPr lang="en-US" altLang="zh-CN" sz="800" dirty="0" err="1">
                <a:solidFill>
                  <a:schemeClr val="bg1"/>
                </a:solidFill>
                <a:latin typeface="Bahnschrift Light Condensed" panose="020B0502040204020203" pitchFamily="34" charset="0"/>
              </a:rPr>
              <a:t>ICDC</a:t>
            </a:r>
            <a:r>
              <a:rPr lang="en-US" altLang="zh-CN" sz="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) </a:t>
            </a:r>
            <a:endParaRPr lang="zh-CN" altLang="en-US" sz="800" dirty="0">
              <a:solidFill>
                <a:schemeClr val="bg1"/>
              </a:solidFill>
              <a:latin typeface="Bahnschrift Light Condensed" panose="020B0502040204020203" pitchFamily="34" charset="0"/>
            </a:endParaRPr>
          </a:p>
        </p:txBody>
      </p:sp>
      <p:pic>
        <p:nvPicPr>
          <p:cNvPr id="67" name="图片 66"/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0259A8"/>
              </a:clrFrom>
              <a:clrTo>
                <a:srgbClr val="0259A8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12" t="5969" r="5271" b="5139"/>
          <a:stretch>
            <a:fillRect/>
          </a:stretch>
        </p:blipFill>
        <p:spPr>
          <a:xfrm>
            <a:off x="584890" y="67439"/>
            <a:ext cx="432106" cy="440725"/>
          </a:xfrm>
          <a:prstGeom prst="rect">
            <a:avLst/>
          </a:prstGeom>
        </p:spPr>
      </p:pic>
      <p:sp>
        <p:nvSpPr>
          <p:cNvPr id="69" name="矩形 68"/>
          <p:cNvSpPr/>
          <p:nvPr/>
        </p:nvSpPr>
        <p:spPr>
          <a:xfrm>
            <a:off x="0" y="4858138"/>
            <a:ext cx="9144000" cy="2883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6" y="1"/>
            <a:ext cx="557630" cy="555526"/>
          </a:xfrm>
          <a:prstGeom prst="rect">
            <a:avLst/>
          </a:prstGeom>
        </p:spPr>
      </p:pic>
      <p:sp>
        <p:nvSpPr>
          <p:cNvPr id="62" name="文本框 61"/>
          <p:cNvSpPr txBox="1"/>
          <p:nvPr/>
        </p:nvSpPr>
        <p:spPr>
          <a:xfrm>
            <a:off x="52802" y="4902280"/>
            <a:ext cx="91440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an.hongjun@foxmail.com</a:t>
            </a:r>
            <a:r>
              <a:rPr lang="en-US" altLang="zh-CN" sz="7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| Copyright © Intelligent Cognition and Data Computing department(</a:t>
            </a:r>
            <a:r>
              <a:rPr lang="en-US" altLang="zh-CN" sz="7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ICDC</a:t>
            </a:r>
            <a:r>
              <a:rPr lang="en-US" altLang="zh-CN" sz="7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), </a:t>
            </a:r>
            <a:r>
              <a:rPr lang="en-US" altLang="zh-CN" sz="7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Dianhang</a:t>
            </a:r>
            <a:r>
              <a:rPr lang="en-US" altLang="zh-CN" sz="7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Association, Dalian Maritime University. All rights reserved. </a:t>
            </a:r>
            <a:endParaRPr lang="zh-CN" altLang="en-US" sz="7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4960072" y="61224"/>
            <a:ext cx="418085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050" dirty="0">
                <a:solidFill>
                  <a:schemeClr val="bg1"/>
                </a:solidFill>
                <a:latin typeface="+mn-ea"/>
              </a:rPr>
              <a:t>2021-2022</a:t>
            </a:r>
            <a:r>
              <a:rPr lang="zh-CN" altLang="en-US" sz="1050" dirty="0">
                <a:solidFill>
                  <a:schemeClr val="bg1"/>
                </a:solidFill>
                <a:latin typeface="+mn-ea"/>
              </a:rPr>
              <a:t>学年第二学期培训</a:t>
            </a:r>
            <a:endParaRPr lang="zh-CN" altLang="en-US" sz="1050" dirty="0">
              <a:solidFill>
                <a:schemeClr val="bg1"/>
              </a:solidFill>
              <a:latin typeface="+mn-ea"/>
            </a:endParaRPr>
          </a:p>
        </p:txBody>
      </p:sp>
      <p:grpSp>
        <p:nvGrpSpPr>
          <p:cNvPr id="41" name="组合 40"/>
          <p:cNvGrpSpPr/>
          <p:nvPr/>
        </p:nvGrpSpPr>
        <p:grpSpPr>
          <a:xfrm>
            <a:off x="827584" y="934658"/>
            <a:ext cx="7495412" cy="1250997"/>
            <a:chOff x="2954339" y="1279908"/>
            <a:chExt cx="7162269" cy="1177637"/>
          </a:xfrm>
        </p:grpSpPr>
        <p:sp>
          <p:nvSpPr>
            <p:cNvPr id="42" name="矩形 41"/>
            <p:cNvSpPr>
              <a:spLocks noChangeArrowheads="1"/>
            </p:cNvSpPr>
            <p:nvPr/>
          </p:nvSpPr>
          <p:spPr bwMode="auto">
            <a:xfrm>
              <a:off x="2954339" y="1694800"/>
              <a:ext cx="7162269" cy="7627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200" dirty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这是一个从低维空间到高维空间的映射，不是轻易能通过线性运算得出的。</a:t>
              </a:r>
              <a:endParaRPr lang="zh-CN" altLang="en-US" sz="12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30000"/>
                </a:lnSpc>
              </a:pPr>
              <a:endParaRPr lang="zh-CN" altLang="en-US" sz="12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30000"/>
                </a:lnSpc>
              </a:pPr>
              <a:r>
                <a:rPr lang="zh-CN" altLang="en-US" sz="1200" dirty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可以借助深度学习的工具，介绍一种技术方案：DeOldify：https://github.com/jantic/DeOldify</a:t>
              </a:r>
              <a:endParaRPr lang="zh-CN" altLang="en-US" sz="12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3" name="矩形 42"/>
            <p:cNvSpPr/>
            <p:nvPr/>
          </p:nvSpPr>
          <p:spPr>
            <a:xfrm>
              <a:off x="2963100" y="1279908"/>
              <a:ext cx="3671605" cy="34670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拓展：能否将灰度图转换成</a:t>
              </a:r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RGB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图？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1230" y="2355850"/>
            <a:ext cx="3524885" cy="228981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5510" y="2355850"/>
            <a:ext cx="3212465" cy="23412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1996293"/>
            <a:ext cx="3228536" cy="118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352697" y="2309420"/>
            <a:ext cx="1661160" cy="530225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zh-CN" altLang="en-US" sz="3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第二部分</a:t>
            </a:r>
            <a:endParaRPr lang="zh-CN" altLang="en-US" sz="3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302392" y="1996293"/>
            <a:ext cx="305972" cy="118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62" name="矩形 61"/>
          <p:cNvSpPr/>
          <p:nvPr/>
        </p:nvSpPr>
        <p:spPr>
          <a:xfrm>
            <a:off x="0" y="4858138"/>
            <a:ext cx="9144000" cy="2883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7" name="矩形 86"/>
          <p:cNvSpPr/>
          <p:nvPr/>
        </p:nvSpPr>
        <p:spPr>
          <a:xfrm>
            <a:off x="0" y="1"/>
            <a:ext cx="9144000" cy="5627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9" name="文本框 88"/>
          <p:cNvSpPr txBox="1"/>
          <p:nvPr/>
        </p:nvSpPr>
        <p:spPr>
          <a:xfrm>
            <a:off x="3556399" y="285330"/>
            <a:ext cx="561801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zh-CN" altLang="en-US" sz="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大连海事大学 </a:t>
            </a:r>
            <a:r>
              <a:rPr lang="en-US" altLang="zh-CN" sz="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- </a:t>
            </a:r>
            <a:r>
              <a:rPr lang="zh-CN" altLang="en-US" sz="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电航学社 </a:t>
            </a:r>
            <a:r>
              <a:rPr lang="en-US" altLang="zh-CN" sz="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- </a:t>
            </a:r>
            <a:r>
              <a:rPr lang="zh-CN" altLang="en-US" sz="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智能认知与数据计算部</a:t>
            </a:r>
            <a:r>
              <a:rPr lang="en-US" altLang="zh-CN" sz="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(</a:t>
            </a:r>
            <a:r>
              <a:rPr lang="en-US" altLang="zh-CN" sz="800" dirty="0" err="1">
                <a:solidFill>
                  <a:schemeClr val="bg1"/>
                </a:solidFill>
                <a:latin typeface="Bahnschrift Light Condensed" panose="020B0502040204020203" pitchFamily="34" charset="0"/>
              </a:rPr>
              <a:t>ICDC</a:t>
            </a:r>
            <a:r>
              <a:rPr lang="en-US" altLang="zh-CN" sz="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) </a:t>
            </a:r>
            <a:endParaRPr lang="zh-CN" altLang="en-US" sz="800" dirty="0">
              <a:solidFill>
                <a:schemeClr val="bg1"/>
              </a:solidFill>
              <a:latin typeface="Bahnschrift Light Condensed" panose="020B0502040204020203" pitchFamily="34" charset="0"/>
            </a:endParaRPr>
          </a:p>
        </p:txBody>
      </p:sp>
      <p:pic>
        <p:nvPicPr>
          <p:cNvPr id="90" name="图片 89"/>
          <p:cNvPicPr>
            <a:picLocks noChangeAspect="1"/>
          </p:cNvPicPr>
          <p:nvPr/>
        </p:nvPicPr>
        <p:blipFill rotWithShape="1">
          <a:blip r:embed="rId1" cstate="print">
            <a:clrChange>
              <a:clrFrom>
                <a:srgbClr val="0259A8"/>
              </a:clrFrom>
              <a:clrTo>
                <a:srgbClr val="0259A8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12" t="5969" r="5271" b="5139"/>
          <a:stretch>
            <a:fillRect/>
          </a:stretch>
        </p:blipFill>
        <p:spPr>
          <a:xfrm>
            <a:off x="584890" y="67439"/>
            <a:ext cx="432106" cy="440725"/>
          </a:xfrm>
          <a:prstGeom prst="rect">
            <a:avLst/>
          </a:prstGeom>
        </p:spPr>
      </p:pic>
      <p:pic>
        <p:nvPicPr>
          <p:cNvPr id="91" name="图片 9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6" y="1"/>
            <a:ext cx="557630" cy="555526"/>
          </a:xfrm>
          <a:prstGeom prst="rect">
            <a:avLst/>
          </a:prstGeom>
        </p:spPr>
      </p:pic>
      <p:sp>
        <p:nvSpPr>
          <p:cNvPr id="92" name="文本框 91"/>
          <p:cNvSpPr txBox="1"/>
          <p:nvPr/>
        </p:nvSpPr>
        <p:spPr>
          <a:xfrm>
            <a:off x="52802" y="4902280"/>
            <a:ext cx="91440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7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an.hongjun@foxmail.com</a:t>
            </a:r>
            <a:r>
              <a:rPr lang="en-US" altLang="zh-CN" sz="7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| Copyright © Intelligent Cognition and Data Computing department(</a:t>
            </a:r>
            <a:r>
              <a:rPr lang="en-US" altLang="zh-CN" sz="7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ICDC</a:t>
            </a:r>
            <a:r>
              <a:rPr lang="en-US" altLang="zh-CN" sz="7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), </a:t>
            </a:r>
            <a:r>
              <a:rPr lang="en-US" altLang="zh-CN" sz="7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Dianhang</a:t>
            </a:r>
            <a:r>
              <a:rPr lang="en-US" altLang="zh-CN" sz="7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Association, Dalian Maritime University. All rights reserved. </a:t>
            </a:r>
            <a:endParaRPr lang="zh-CN" altLang="en-US" sz="7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4960072" y="61224"/>
            <a:ext cx="418085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050" dirty="0">
                <a:solidFill>
                  <a:schemeClr val="bg1"/>
                </a:solidFill>
                <a:latin typeface="+mn-ea"/>
              </a:rPr>
              <a:t>2021-2022</a:t>
            </a:r>
            <a:r>
              <a:rPr lang="zh-CN" altLang="en-US" sz="1050" dirty="0">
                <a:solidFill>
                  <a:schemeClr val="bg1"/>
                </a:solidFill>
                <a:latin typeface="+mn-ea"/>
              </a:rPr>
              <a:t>学年第二学期培训</a:t>
            </a:r>
            <a:endParaRPr lang="zh-CN" altLang="en-US" sz="105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6" name="TextBox 23"/>
          <p:cNvSpPr txBox="1"/>
          <p:nvPr/>
        </p:nvSpPr>
        <p:spPr>
          <a:xfrm>
            <a:off x="3773158" y="2399999"/>
            <a:ext cx="803910" cy="299085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zh-CN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引入</a:t>
            </a:r>
            <a:endParaRPr lang="zh-CN" altLang="en-US" sz="15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TextBox 24"/>
          <p:cNvSpPr txBox="1"/>
          <p:nvPr/>
        </p:nvSpPr>
        <p:spPr>
          <a:xfrm>
            <a:off x="3773158" y="2727415"/>
            <a:ext cx="1375410" cy="299085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zh-CN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线性插值法</a:t>
            </a:r>
            <a:endParaRPr lang="zh-CN" altLang="en-US" sz="15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TextBox 25"/>
          <p:cNvSpPr txBox="1"/>
          <p:nvPr/>
        </p:nvSpPr>
        <p:spPr>
          <a:xfrm>
            <a:off x="5795471" y="2398719"/>
            <a:ext cx="1565910" cy="299085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zh-CN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双线性插值法</a:t>
            </a:r>
            <a:endParaRPr lang="zh-CN" altLang="en-US" sz="15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3773158" y="1878865"/>
            <a:ext cx="3963887" cy="375920"/>
            <a:chOff x="3773160" y="1247148"/>
            <a:chExt cx="3963887" cy="375920"/>
          </a:xfrm>
        </p:grpSpPr>
        <p:sp>
          <p:nvSpPr>
            <p:cNvPr id="31" name="TextBox 4"/>
            <p:cNvSpPr txBox="1"/>
            <p:nvPr/>
          </p:nvSpPr>
          <p:spPr>
            <a:xfrm>
              <a:off x="3773160" y="1247148"/>
              <a:ext cx="2386330" cy="375920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/>
            <a:p>
              <a:pPr algn="l"/>
              <a:r>
                <a:rPr lang="en-US" altLang="zh-CN" sz="2000" dirty="0">
                  <a:solidFill>
                    <a:schemeClr val="accent1"/>
                  </a:solidFill>
                  <a:latin typeface="Impact" panose="020B0806030902050204" pitchFamily="34" charset="0"/>
                  <a:ea typeface="微软雅黑" panose="020B0503020204020204" pitchFamily="34" charset="-122"/>
                  <a:cs typeface="Segoe UI Light" panose="020B0502040204020203" pitchFamily="34" charset="0"/>
                </a:rPr>
                <a:t>Bilinear Interpolation</a:t>
              </a:r>
              <a:endParaRPr lang="en-US" altLang="zh-CN" sz="2000" dirty="0">
                <a:solidFill>
                  <a:schemeClr val="accent1"/>
                </a:solidFill>
                <a:latin typeface="Impact" panose="020B0806030902050204" pitchFamily="34" charset="0"/>
                <a:ea typeface="微软雅黑" panose="020B0503020204020204" pitchFamily="34" charset="-122"/>
                <a:cs typeface="Segoe UI Light" panose="020B0502040204020203" pitchFamily="34" charset="0"/>
              </a:endParaRP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6228287" y="1247296"/>
              <a:ext cx="1508760" cy="345440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/>
            <a:p>
              <a:r>
                <a: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双线性插值法</a:t>
              </a:r>
              <a:endPara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3" name="矩形 32"/>
          <p:cNvSpPr/>
          <p:nvPr/>
        </p:nvSpPr>
        <p:spPr>
          <a:xfrm>
            <a:off x="3825914" y="3306883"/>
            <a:ext cx="5319000" cy="20046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0">
        <p14:flip dir="r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1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11" grpId="0" bldLvl="0" animBg="1"/>
      <p:bldP spid="26" grpId="0"/>
      <p:bldP spid="27" grpId="0"/>
      <p:bldP spid="28" grpId="0"/>
      <p:bldP spid="33" grpId="0" bldLvl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框 2"/>
          <p:cNvSpPr txBox="1">
            <a:spLocks noChangeArrowheads="1"/>
          </p:cNvSpPr>
          <p:nvPr/>
        </p:nvSpPr>
        <p:spPr bwMode="auto">
          <a:xfrm>
            <a:off x="2875059" y="51470"/>
            <a:ext cx="111456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9pPr>
          </a:lstStyle>
          <a:p>
            <a:pPr algn="ctr" eaLnBrk="1" hangingPunct="1"/>
            <a:r>
              <a:rPr lang="zh-CN" altLang="en-US" sz="1200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课题综述</a:t>
            </a:r>
            <a:endParaRPr lang="zh-CN" altLang="en-US" sz="1200" dirty="0">
              <a:solidFill>
                <a:schemeClr val="bg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3108343" y="467116"/>
            <a:ext cx="648000" cy="89060"/>
            <a:chOff x="1977863" y="380438"/>
            <a:chExt cx="576000" cy="89060"/>
          </a:xfrm>
          <a:solidFill>
            <a:schemeClr val="accent1"/>
          </a:solidFill>
        </p:grpSpPr>
        <p:sp>
          <p:nvSpPr>
            <p:cNvPr id="28" name="矩形 27"/>
            <p:cNvSpPr/>
            <p:nvPr/>
          </p:nvSpPr>
          <p:spPr>
            <a:xfrm>
              <a:off x="1977863" y="433498"/>
              <a:ext cx="576000" cy="3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9" name="等腰三角形 28"/>
            <p:cNvSpPr/>
            <p:nvPr/>
          </p:nvSpPr>
          <p:spPr>
            <a:xfrm>
              <a:off x="2219439" y="380438"/>
              <a:ext cx="96000" cy="54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30" name="文本框 29"/>
          <p:cNvSpPr txBox="1"/>
          <p:nvPr/>
        </p:nvSpPr>
        <p:spPr>
          <a:xfrm>
            <a:off x="3132302" y="268074"/>
            <a:ext cx="6000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>
                <a:solidFill>
                  <a:schemeClr val="bg1"/>
                </a:solidFill>
                <a:ea typeface="华文细黑" panose="02010600040101010101" pitchFamily="2" charset="-122"/>
              </a:rPr>
              <a:t>Part one</a:t>
            </a:r>
            <a:endParaRPr lang="zh-CN" altLang="en-US" sz="800" dirty="0">
              <a:solidFill>
                <a:schemeClr val="bg1"/>
              </a:solidFill>
              <a:ea typeface="华文细黑" panose="02010600040101010101" pitchFamily="2" charset="-122"/>
            </a:endParaRPr>
          </a:p>
        </p:txBody>
      </p:sp>
      <p:sp>
        <p:nvSpPr>
          <p:cNvPr id="31" name="文本框 2"/>
          <p:cNvSpPr txBox="1">
            <a:spLocks noChangeArrowheads="1"/>
          </p:cNvSpPr>
          <p:nvPr/>
        </p:nvSpPr>
        <p:spPr bwMode="auto">
          <a:xfrm>
            <a:off x="4165594" y="51470"/>
            <a:ext cx="102310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9pPr>
          </a:lstStyle>
          <a:p>
            <a:pPr algn="ctr" eaLnBrk="1" hangingPunct="1"/>
            <a:r>
              <a:rPr lang="zh-CN" altLang="en-US" sz="1200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目前现状</a:t>
            </a:r>
            <a:endParaRPr lang="zh-CN" altLang="en-US" sz="1200" dirty="0">
              <a:solidFill>
                <a:schemeClr val="bg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4377105" y="268074"/>
            <a:ext cx="6000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>
                <a:solidFill>
                  <a:schemeClr val="bg1"/>
                </a:solidFill>
                <a:ea typeface="华文细黑" panose="02010600040101010101" pitchFamily="2" charset="-122"/>
              </a:rPr>
              <a:t>Part two</a:t>
            </a:r>
            <a:endParaRPr lang="zh-CN" altLang="en-US" sz="800" dirty="0">
              <a:solidFill>
                <a:schemeClr val="bg1"/>
              </a:solidFill>
              <a:ea typeface="华文细黑" panose="02010600040101010101" pitchFamily="2" charset="-122"/>
            </a:endParaRPr>
          </a:p>
        </p:txBody>
      </p:sp>
      <p:sp>
        <p:nvSpPr>
          <p:cNvPr id="33" name="文本框 2"/>
          <p:cNvSpPr txBox="1">
            <a:spLocks noChangeArrowheads="1"/>
          </p:cNvSpPr>
          <p:nvPr/>
        </p:nvSpPr>
        <p:spPr bwMode="auto">
          <a:xfrm>
            <a:off x="5364665" y="51470"/>
            <a:ext cx="102310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9pPr>
          </a:lstStyle>
          <a:p>
            <a:pPr algn="ctr" eaLnBrk="1" hangingPunct="1"/>
            <a:r>
              <a:rPr lang="zh-CN" altLang="en-US" sz="1200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研究目标</a:t>
            </a:r>
            <a:endParaRPr lang="zh-CN" altLang="en-US" sz="1200" dirty="0">
              <a:solidFill>
                <a:schemeClr val="bg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5533936" y="268074"/>
            <a:ext cx="64232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>
                <a:solidFill>
                  <a:schemeClr val="bg1"/>
                </a:solidFill>
                <a:ea typeface="华文细黑" panose="02010600040101010101" pitchFamily="2" charset="-122"/>
              </a:rPr>
              <a:t>Part three</a:t>
            </a:r>
            <a:endParaRPr lang="zh-CN" altLang="en-US" sz="800" dirty="0">
              <a:solidFill>
                <a:schemeClr val="bg1"/>
              </a:solidFill>
              <a:ea typeface="华文细黑" panose="02010600040101010101" pitchFamily="2" charset="-122"/>
            </a:endParaRPr>
          </a:p>
        </p:txBody>
      </p:sp>
      <p:sp>
        <p:nvSpPr>
          <p:cNvPr id="35" name="文本框 2"/>
          <p:cNvSpPr txBox="1">
            <a:spLocks noChangeArrowheads="1"/>
          </p:cNvSpPr>
          <p:nvPr/>
        </p:nvSpPr>
        <p:spPr bwMode="auto">
          <a:xfrm>
            <a:off x="6563736" y="51470"/>
            <a:ext cx="102310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9pPr>
          </a:lstStyle>
          <a:p>
            <a:pPr algn="ctr" eaLnBrk="1" hangingPunct="1"/>
            <a:r>
              <a:rPr lang="zh-CN" altLang="en-US" sz="1200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研究过程</a:t>
            </a:r>
            <a:endParaRPr lang="zh-CN" altLang="en-US" sz="1200" dirty="0">
              <a:solidFill>
                <a:schemeClr val="bg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6775247" y="268074"/>
            <a:ext cx="6000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>
                <a:solidFill>
                  <a:schemeClr val="bg1"/>
                </a:solidFill>
                <a:ea typeface="华文细黑" panose="02010600040101010101" pitchFamily="2" charset="-122"/>
              </a:rPr>
              <a:t>Part four</a:t>
            </a:r>
            <a:endParaRPr lang="zh-CN" altLang="en-US" sz="800" dirty="0">
              <a:solidFill>
                <a:schemeClr val="bg1"/>
              </a:solidFill>
              <a:ea typeface="华文细黑" panose="02010600040101010101" pitchFamily="2" charset="-122"/>
            </a:endParaRPr>
          </a:p>
        </p:txBody>
      </p:sp>
      <p:sp>
        <p:nvSpPr>
          <p:cNvPr id="37" name="文本框 2"/>
          <p:cNvSpPr txBox="1">
            <a:spLocks noChangeArrowheads="1"/>
          </p:cNvSpPr>
          <p:nvPr/>
        </p:nvSpPr>
        <p:spPr bwMode="auto">
          <a:xfrm>
            <a:off x="7762806" y="51470"/>
            <a:ext cx="102310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9pPr>
          </a:lstStyle>
          <a:p>
            <a:pPr algn="ctr" eaLnBrk="1" hangingPunct="1"/>
            <a:r>
              <a:rPr lang="zh-CN" altLang="en-US" sz="1200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研究结论</a:t>
            </a:r>
            <a:endParaRPr lang="zh-CN" altLang="en-US" sz="1200" dirty="0">
              <a:solidFill>
                <a:schemeClr val="bg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7927878" y="268074"/>
            <a:ext cx="69296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>
                <a:solidFill>
                  <a:schemeClr val="bg1"/>
                </a:solidFill>
                <a:ea typeface="华文细黑" panose="02010600040101010101" pitchFamily="2" charset="-122"/>
              </a:rPr>
              <a:t>Part five</a:t>
            </a:r>
            <a:endParaRPr lang="zh-CN" altLang="en-US" sz="800" dirty="0">
              <a:solidFill>
                <a:schemeClr val="bg1"/>
              </a:solidFill>
              <a:ea typeface="华文细黑" panose="02010600040101010101" pitchFamily="2" charset="-122"/>
            </a:endParaRPr>
          </a:p>
        </p:txBody>
      </p:sp>
      <p:pic>
        <p:nvPicPr>
          <p:cNvPr id="63" name="图片 6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32335"/>
            <a:ext cx="555600" cy="463926"/>
          </a:xfrm>
          <a:prstGeom prst="rect">
            <a:avLst/>
          </a:prstGeom>
        </p:spPr>
      </p:pic>
      <p:sp>
        <p:nvSpPr>
          <p:cNvPr id="64" name="矩形 63"/>
          <p:cNvSpPr/>
          <p:nvPr/>
        </p:nvSpPr>
        <p:spPr>
          <a:xfrm>
            <a:off x="0" y="1"/>
            <a:ext cx="9144000" cy="5627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文本框 65"/>
          <p:cNvSpPr txBox="1"/>
          <p:nvPr/>
        </p:nvSpPr>
        <p:spPr>
          <a:xfrm>
            <a:off x="3556399" y="285330"/>
            <a:ext cx="561801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大连海事大学 </a:t>
            </a:r>
            <a:r>
              <a:rPr lang="en-US" altLang="zh-CN" sz="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- </a:t>
            </a:r>
            <a:r>
              <a:rPr lang="zh-CN" altLang="en-US" sz="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电航学社 </a:t>
            </a:r>
            <a:r>
              <a:rPr lang="en-US" altLang="zh-CN" sz="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- </a:t>
            </a:r>
            <a:r>
              <a:rPr lang="zh-CN" altLang="en-US" sz="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智能认知与数据计算部</a:t>
            </a:r>
            <a:r>
              <a:rPr lang="en-US" altLang="zh-CN" sz="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(</a:t>
            </a:r>
            <a:r>
              <a:rPr lang="en-US" altLang="zh-CN" sz="800" dirty="0" err="1">
                <a:solidFill>
                  <a:schemeClr val="bg1"/>
                </a:solidFill>
                <a:latin typeface="Bahnschrift Light Condensed" panose="020B0502040204020203" pitchFamily="34" charset="0"/>
              </a:rPr>
              <a:t>ICDC</a:t>
            </a:r>
            <a:r>
              <a:rPr lang="en-US" altLang="zh-CN" sz="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) </a:t>
            </a:r>
            <a:endParaRPr lang="zh-CN" altLang="en-US" sz="800" dirty="0">
              <a:solidFill>
                <a:schemeClr val="bg1"/>
              </a:solidFill>
              <a:latin typeface="Bahnschrift Light Condensed" panose="020B0502040204020203" pitchFamily="34" charset="0"/>
            </a:endParaRPr>
          </a:p>
        </p:txBody>
      </p:sp>
      <p:pic>
        <p:nvPicPr>
          <p:cNvPr id="67" name="图片 66"/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0259A8"/>
              </a:clrFrom>
              <a:clrTo>
                <a:srgbClr val="0259A8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12" t="5969" r="5271" b="5139"/>
          <a:stretch>
            <a:fillRect/>
          </a:stretch>
        </p:blipFill>
        <p:spPr>
          <a:xfrm>
            <a:off x="584890" y="67439"/>
            <a:ext cx="432106" cy="440725"/>
          </a:xfrm>
          <a:prstGeom prst="rect">
            <a:avLst/>
          </a:prstGeom>
        </p:spPr>
      </p:pic>
      <p:sp>
        <p:nvSpPr>
          <p:cNvPr id="69" name="矩形 68"/>
          <p:cNvSpPr/>
          <p:nvPr/>
        </p:nvSpPr>
        <p:spPr>
          <a:xfrm>
            <a:off x="0" y="4858138"/>
            <a:ext cx="9144000" cy="2883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6" y="1"/>
            <a:ext cx="557630" cy="555526"/>
          </a:xfrm>
          <a:prstGeom prst="rect">
            <a:avLst/>
          </a:prstGeom>
        </p:spPr>
      </p:pic>
      <p:sp>
        <p:nvSpPr>
          <p:cNvPr id="62" name="文本框 61"/>
          <p:cNvSpPr txBox="1"/>
          <p:nvPr/>
        </p:nvSpPr>
        <p:spPr>
          <a:xfrm>
            <a:off x="52802" y="4902280"/>
            <a:ext cx="91440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an.hongjun@foxmail.com</a:t>
            </a:r>
            <a:r>
              <a:rPr lang="en-US" altLang="zh-CN" sz="7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| Copyright © Intelligent Cognition and Data Computing department(</a:t>
            </a:r>
            <a:r>
              <a:rPr lang="en-US" altLang="zh-CN" sz="7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ICDC</a:t>
            </a:r>
            <a:r>
              <a:rPr lang="en-US" altLang="zh-CN" sz="7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), </a:t>
            </a:r>
            <a:r>
              <a:rPr lang="en-US" altLang="zh-CN" sz="7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Dianhang</a:t>
            </a:r>
            <a:r>
              <a:rPr lang="en-US" altLang="zh-CN" sz="7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Association, Dalian Maritime University. All rights reserved. </a:t>
            </a:r>
            <a:endParaRPr lang="zh-CN" altLang="en-US" sz="7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4960072" y="61224"/>
            <a:ext cx="418085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050" dirty="0">
                <a:solidFill>
                  <a:schemeClr val="bg1"/>
                </a:solidFill>
                <a:latin typeface="+mn-ea"/>
              </a:rPr>
              <a:t>2021-2022</a:t>
            </a:r>
            <a:r>
              <a:rPr lang="zh-CN" altLang="en-US" sz="1050" dirty="0">
                <a:solidFill>
                  <a:schemeClr val="bg1"/>
                </a:solidFill>
                <a:latin typeface="+mn-ea"/>
              </a:rPr>
              <a:t>学年第二学期培训</a:t>
            </a:r>
            <a:endParaRPr lang="zh-CN" altLang="en-US" sz="1050" dirty="0">
              <a:solidFill>
                <a:schemeClr val="bg1"/>
              </a:solidFill>
              <a:latin typeface="+mn-ea"/>
            </a:endParaRPr>
          </a:p>
        </p:txBody>
      </p:sp>
      <p:grpSp>
        <p:nvGrpSpPr>
          <p:cNvPr id="41" name="组合 40"/>
          <p:cNvGrpSpPr/>
          <p:nvPr/>
        </p:nvGrpSpPr>
        <p:grpSpPr>
          <a:xfrm>
            <a:off x="827584" y="934658"/>
            <a:ext cx="7495412" cy="771572"/>
            <a:chOff x="2954339" y="1279908"/>
            <a:chExt cx="7162269" cy="726326"/>
          </a:xfrm>
        </p:grpSpPr>
        <p:sp>
          <p:nvSpPr>
            <p:cNvPr id="42" name="矩形 41"/>
            <p:cNvSpPr>
              <a:spLocks noChangeArrowheads="1"/>
            </p:cNvSpPr>
            <p:nvPr/>
          </p:nvSpPr>
          <p:spPr bwMode="auto">
            <a:xfrm>
              <a:off x="2954339" y="1694800"/>
              <a:ext cx="7162269" cy="3114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200" dirty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如何将一个</a:t>
              </a:r>
              <a:r>
                <a:rPr lang="en-US" altLang="zh-CN" sz="1200" dirty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500x500</a:t>
              </a:r>
              <a:r>
                <a:rPr lang="zh-CN" altLang="en-US" sz="1200" dirty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的图像变成</a:t>
              </a:r>
              <a:r>
                <a:rPr lang="en-US" altLang="zh-CN" sz="1200" dirty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250x250</a:t>
              </a:r>
              <a:r>
                <a:rPr lang="zh-CN" altLang="en-US" sz="1200" dirty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的图像？</a:t>
              </a:r>
              <a:endParaRPr lang="zh-CN" altLang="en-US" sz="12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3" name="矩形 42"/>
            <p:cNvSpPr/>
            <p:nvPr/>
          </p:nvSpPr>
          <p:spPr>
            <a:xfrm>
              <a:off x="2963100" y="1279908"/>
              <a:ext cx="2577587" cy="34670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引入：图像尺度变换问题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2" name="图片 1" descr="Lenna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065" y="1779270"/>
            <a:ext cx="2854960" cy="2854960"/>
          </a:xfrm>
          <a:prstGeom prst="rect">
            <a:avLst/>
          </a:prstGeom>
        </p:spPr>
      </p:pic>
      <p:pic>
        <p:nvPicPr>
          <p:cNvPr id="4" name="图片 3" descr="Lenna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6790" y="2446655"/>
            <a:ext cx="1520190" cy="1520190"/>
          </a:xfrm>
          <a:prstGeom prst="rect">
            <a:avLst/>
          </a:prstGeom>
        </p:spPr>
      </p:pic>
      <p:sp>
        <p:nvSpPr>
          <p:cNvPr id="7" name="右箭头 6"/>
          <p:cNvSpPr/>
          <p:nvPr/>
        </p:nvSpPr>
        <p:spPr>
          <a:xfrm>
            <a:off x="4283710" y="3066415"/>
            <a:ext cx="1440180" cy="431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38"/>
          <p:cNvSpPr txBox="1"/>
          <p:nvPr/>
        </p:nvSpPr>
        <p:spPr>
          <a:xfrm>
            <a:off x="1278956" y="2635553"/>
            <a:ext cx="31233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sz="3200" b="1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1"/>
          <p:cNvSpPr txBox="1"/>
          <p:nvPr/>
        </p:nvSpPr>
        <p:spPr>
          <a:xfrm>
            <a:off x="3094895" y="2203505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zh-CN" altLang="en-US" sz="32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8"/>
          <p:cNvSpPr txBox="1"/>
          <p:nvPr/>
        </p:nvSpPr>
        <p:spPr>
          <a:xfrm>
            <a:off x="5099227" y="1989645"/>
            <a:ext cx="1783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图像的线性变换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5" name="组合 34"/>
          <p:cNvGrpSpPr/>
          <p:nvPr/>
        </p:nvGrpSpPr>
        <p:grpSpPr>
          <a:xfrm>
            <a:off x="4607999" y="1922919"/>
            <a:ext cx="490271" cy="521970"/>
            <a:chOff x="3492816" y="2047768"/>
            <a:chExt cx="490271" cy="521970"/>
          </a:xfrm>
        </p:grpSpPr>
        <p:sp>
          <p:nvSpPr>
            <p:cNvPr id="16" name="文本框 16"/>
            <p:cNvSpPr txBox="1"/>
            <p:nvPr/>
          </p:nvSpPr>
          <p:spPr>
            <a:xfrm>
              <a:off x="3492816" y="2047768"/>
              <a:ext cx="442595" cy="5219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rgbClr val="414455"/>
                  </a:solidFill>
                  <a:ea typeface="微软雅黑" panose="020B0503020204020204" pitchFamily="34" charset="-122"/>
                </a:rPr>
                <a:t>3</a:t>
              </a:r>
              <a:endParaRPr lang="en-US" altLang="zh-CN" sz="2800" dirty="0">
                <a:solidFill>
                  <a:srgbClr val="414455"/>
                </a:solidFill>
                <a:ea typeface="微软雅黑" panose="020B0503020204020204" pitchFamily="34" charset="-122"/>
              </a:endParaRPr>
            </a:p>
          </p:txBody>
        </p:sp>
        <p:cxnSp>
          <p:nvCxnSpPr>
            <p:cNvPr id="18" name="直接连接符 17"/>
            <p:cNvCxnSpPr/>
            <p:nvPr/>
          </p:nvCxnSpPr>
          <p:spPr>
            <a:xfrm flipH="1">
              <a:off x="3736631" y="2227402"/>
              <a:ext cx="246456" cy="246456"/>
            </a:xfrm>
            <a:prstGeom prst="line">
              <a:avLst/>
            </a:prstGeom>
            <a:ln>
              <a:solidFill>
                <a:srgbClr val="5C30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文本框 24"/>
          <p:cNvSpPr txBox="1"/>
          <p:nvPr/>
        </p:nvSpPr>
        <p:spPr>
          <a:xfrm>
            <a:off x="5099227" y="2569027"/>
            <a:ext cx="1783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图像的仿射变换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4607999" y="2502301"/>
            <a:ext cx="490271" cy="521970"/>
            <a:chOff x="3492816" y="2627150"/>
            <a:chExt cx="490271" cy="521970"/>
          </a:xfrm>
        </p:grpSpPr>
        <p:sp>
          <p:nvSpPr>
            <p:cNvPr id="22" name="文本框 23"/>
            <p:cNvSpPr txBox="1"/>
            <p:nvPr/>
          </p:nvSpPr>
          <p:spPr>
            <a:xfrm>
              <a:off x="3492816" y="2627150"/>
              <a:ext cx="442595" cy="5219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rgbClr val="414455"/>
                  </a:solidFill>
                  <a:ea typeface="微软雅黑" panose="020B0503020204020204" pitchFamily="34" charset="-122"/>
                </a:rPr>
                <a:t>4</a:t>
              </a:r>
              <a:endParaRPr lang="en-US" altLang="zh-CN" sz="2800" dirty="0">
                <a:solidFill>
                  <a:srgbClr val="414455"/>
                </a:solidFill>
                <a:ea typeface="微软雅黑" panose="020B0503020204020204" pitchFamily="34" charset="-122"/>
              </a:endParaRPr>
            </a:p>
          </p:txBody>
        </p:sp>
        <p:cxnSp>
          <p:nvCxnSpPr>
            <p:cNvPr id="24" name="直接连接符 23"/>
            <p:cNvCxnSpPr/>
            <p:nvPr/>
          </p:nvCxnSpPr>
          <p:spPr>
            <a:xfrm flipH="1">
              <a:off x="3736631" y="2806784"/>
              <a:ext cx="246456" cy="246456"/>
            </a:xfrm>
            <a:prstGeom prst="line">
              <a:avLst/>
            </a:prstGeom>
            <a:ln>
              <a:solidFill>
                <a:srgbClr val="5C30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文本框 30"/>
          <p:cNvSpPr txBox="1"/>
          <p:nvPr/>
        </p:nvSpPr>
        <p:spPr>
          <a:xfrm>
            <a:off x="5099227" y="3142770"/>
            <a:ext cx="200723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OpenCV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仿射变换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9" name="组合 38"/>
          <p:cNvGrpSpPr/>
          <p:nvPr/>
        </p:nvGrpSpPr>
        <p:grpSpPr>
          <a:xfrm>
            <a:off x="4607999" y="3076044"/>
            <a:ext cx="490271" cy="521970"/>
            <a:chOff x="3492816" y="3200893"/>
            <a:chExt cx="490271" cy="521970"/>
          </a:xfrm>
        </p:grpSpPr>
        <p:sp>
          <p:nvSpPr>
            <p:cNvPr id="28" name="文本框 29"/>
            <p:cNvSpPr txBox="1"/>
            <p:nvPr/>
          </p:nvSpPr>
          <p:spPr>
            <a:xfrm>
              <a:off x="3492816" y="3200893"/>
              <a:ext cx="442595" cy="5219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rgbClr val="414455"/>
                  </a:solidFill>
                  <a:ea typeface="微软雅黑" panose="020B0503020204020204" pitchFamily="34" charset="-122"/>
                </a:rPr>
                <a:t>5</a:t>
              </a:r>
              <a:endParaRPr lang="en-US" altLang="zh-CN" sz="2800" dirty="0">
                <a:solidFill>
                  <a:srgbClr val="414455"/>
                </a:solidFill>
                <a:ea typeface="微软雅黑" panose="020B0503020204020204" pitchFamily="34" charset="-122"/>
              </a:endParaRPr>
            </a:p>
          </p:txBody>
        </p:sp>
        <p:cxnSp>
          <p:nvCxnSpPr>
            <p:cNvPr id="30" name="直接连接符 29"/>
            <p:cNvCxnSpPr/>
            <p:nvPr/>
          </p:nvCxnSpPr>
          <p:spPr>
            <a:xfrm flipH="1">
              <a:off x="3736631" y="3380527"/>
              <a:ext cx="246456" cy="246456"/>
            </a:xfrm>
            <a:prstGeom prst="line">
              <a:avLst/>
            </a:prstGeom>
            <a:ln>
              <a:solidFill>
                <a:srgbClr val="5C30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4" name="直接连接符 33"/>
          <p:cNvCxnSpPr/>
          <p:nvPr/>
        </p:nvCxnSpPr>
        <p:spPr>
          <a:xfrm>
            <a:off x="4393643" y="1995761"/>
            <a:ext cx="0" cy="1547234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矩形 61"/>
          <p:cNvSpPr/>
          <p:nvPr/>
        </p:nvSpPr>
        <p:spPr>
          <a:xfrm>
            <a:off x="0" y="4858138"/>
            <a:ext cx="9144000" cy="2883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矩形 71"/>
          <p:cNvSpPr/>
          <p:nvPr/>
        </p:nvSpPr>
        <p:spPr>
          <a:xfrm>
            <a:off x="1259840" y="2219325"/>
            <a:ext cx="1873250" cy="39878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200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Chapter</a:t>
            </a:r>
            <a:r>
              <a:rPr lang="en-US" altLang="zh-CN" sz="2000" b="0" cap="none" spc="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 1-3</a:t>
            </a:r>
            <a:endParaRPr lang="zh-CN" altLang="en-US" sz="2000" b="0" cap="none" spc="0" dirty="0">
              <a:ln w="0"/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73" name="文本框 2"/>
          <p:cNvSpPr txBox="1">
            <a:spLocks noChangeArrowheads="1"/>
          </p:cNvSpPr>
          <p:nvPr/>
        </p:nvSpPr>
        <p:spPr bwMode="auto">
          <a:xfrm>
            <a:off x="2875059" y="51470"/>
            <a:ext cx="111456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9pPr>
          </a:lstStyle>
          <a:p>
            <a:pPr algn="ctr" eaLnBrk="1" hangingPunct="1"/>
            <a:r>
              <a:rPr lang="zh-CN" altLang="en-US" sz="1200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课题综述</a:t>
            </a:r>
            <a:endParaRPr lang="zh-CN" altLang="en-US" sz="1200" dirty="0">
              <a:solidFill>
                <a:schemeClr val="bg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grpSp>
        <p:nvGrpSpPr>
          <p:cNvPr id="74" name="组合 73"/>
          <p:cNvGrpSpPr/>
          <p:nvPr/>
        </p:nvGrpSpPr>
        <p:grpSpPr>
          <a:xfrm>
            <a:off x="3108343" y="467116"/>
            <a:ext cx="648000" cy="89060"/>
            <a:chOff x="1977863" y="380438"/>
            <a:chExt cx="576000" cy="89060"/>
          </a:xfrm>
          <a:solidFill>
            <a:schemeClr val="accent1"/>
          </a:solidFill>
        </p:grpSpPr>
        <p:sp>
          <p:nvSpPr>
            <p:cNvPr id="75" name="矩形 74"/>
            <p:cNvSpPr/>
            <p:nvPr/>
          </p:nvSpPr>
          <p:spPr>
            <a:xfrm>
              <a:off x="1977863" y="433498"/>
              <a:ext cx="576000" cy="3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76" name="等腰三角形 75"/>
            <p:cNvSpPr/>
            <p:nvPr/>
          </p:nvSpPr>
          <p:spPr>
            <a:xfrm>
              <a:off x="2219439" y="380438"/>
              <a:ext cx="96000" cy="54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77" name="文本框 76"/>
          <p:cNvSpPr txBox="1"/>
          <p:nvPr/>
        </p:nvSpPr>
        <p:spPr>
          <a:xfrm>
            <a:off x="3132302" y="268074"/>
            <a:ext cx="6000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>
                <a:solidFill>
                  <a:schemeClr val="bg1"/>
                </a:solidFill>
                <a:ea typeface="华文细黑" panose="02010600040101010101" pitchFamily="2" charset="-122"/>
              </a:rPr>
              <a:t>Part one</a:t>
            </a:r>
            <a:endParaRPr lang="zh-CN" altLang="en-US" sz="800" dirty="0">
              <a:solidFill>
                <a:schemeClr val="bg1"/>
              </a:solidFill>
              <a:ea typeface="华文细黑" panose="02010600040101010101" pitchFamily="2" charset="-122"/>
            </a:endParaRPr>
          </a:p>
        </p:txBody>
      </p:sp>
      <p:sp>
        <p:nvSpPr>
          <p:cNvPr id="78" name="文本框 2"/>
          <p:cNvSpPr txBox="1">
            <a:spLocks noChangeArrowheads="1"/>
          </p:cNvSpPr>
          <p:nvPr/>
        </p:nvSpPr>
        <p:spPr bwMode="auto">
          <a:xfrm>
            <a:off x="4165594" y="51470"/>
            <a:ext cx="102310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9pPr>
          </a:lstStyle>
          <a:p>
            <a:pPr algn="ctr" eaLnBrk="1" hangingPunct="1"/>
            <a:r>
              <a:rPr lang="zh-CN" altLang="en-US" sz="1200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目前现状</a:t>
            </a:r>
            <a:endParaRPr lang="zh-CN" altLang="en-US" sz="1200" dirty="0">
              <a:solidFill>
                <a:schemeClr val="bg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79" name="文本框 78"/>
          <p:cNvSpPr txBox="1"/>
          <p:nvPr/>
        </p:nvSpPr>
        <p:spPr>
          <a:xfrm>
            <a:off x="4377105" y="268074"/>
            <a:ext cx="6000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>
                <a:solidFill>
                  <a:schemeClr val="bg1"/>
                </a:solidFill>
                <a:ea typeface="华文细黑" panose="02010600040101010101" pitchFamily="2" charset="-122"/>
              </a:rPr>
              <a:t>Part two</a:t>
            </a:r>
            <a:endParaRPr lang="zh-CN" altLang="en-US" sz="800" dirty="0">
              <a:solidFill>
                <a:schemeClr val="bg1"/>
              </a:solidFill>
              <a:ea typeface="华文细黑" panose="02010600040101010101" pitchFamily="2" charset="-122"/>
            </a:endParaRPr>
          </a:p>
        </p:txBody>
      </p:sp>
      <p:sp>
        <p:nvSpPr>
          <p:cNvPr id="80" name="文本框 2"/>
          <p:cNvSpPr txBox="1">
            <a:spLocks noChangeArrowheads="1"/>
          </p:cNvSpPr>
          <p:nvPr/>
        </p:nvSpPr>
        <p:spPr bwMode="auto">
          <a:xfrm>
            <a:off x="5364665" y="51470"/>
            <a:ext cx="102310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9pPr>
          </a:lstStyle>
          <a:p>
            <a:pPr algn="ctr" eaLnBrk="1" hangingPunct="1"/>
            <a:r>
              <a:rPr lang="zh-CN" altLang="en-US" sz="1200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研究目标</a:t>
            </a:r>
            <a:endParaRPr lang="zh-CN" altLang="en-US" sz="1200" dirty="0">
              <a:solidFill>
                <a:schemeClr val="bg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81" name="文本框 80"/>
          <p:cNvSpPr txBox="1"/>
          <p:nvPr/>
        </p:nvSpPr>
        <p:spPr>
          <a:xfrm>
            <a:off x="5533936" y="268074"/>
            <a:ext cx="64232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>
                <a:solidFill>
                  <a:schemeClr val="bg1"/>
                </a:solidFill>
                <a:ea typeface="华文细黑" panose="02010600040101010101" pitchFamily="2" charset="-122"/>
              </a:rPr>
              <a:t>Part three</a:t>
            </a:r>
            <a:endParaRPr lang="zh-CN" altLang="en-US" sz="800" dirty="0">
              <a:solidFill>
                <a:schemeClr val="bg1"/>
              </a:solidFill>
              <a:ea typeface="华文细黑" panose="02010600040101010101" pitchFamily="2" charset="-122"/>
            </a:endParaRPr>
          </a:p>
        </p:txBody>
      </p:sp>
      <p:sp>
        <p:nvSpPr>
          <p:cNvPr id="82" name="文本框 2"/>
          <p:cNvSpPr txBox="1">
            <a:spLocks noChangeArrowheads="1"/>
          </p:cNvSpPr>
          <p:nvPr/>
        </p:nvSpPr>
        <p:spPr bwMode="auto">
          <a:xfrm>
            <a:off x="6563736" y="51470"/>
            <a:ext cx="102310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9pPr>
          </a:lstStyle>
          <a:p>
            <a:pPr algn="ctr" eaLnBrk="1" hangingPunct="1"/>
            <a:r>
              <a:rPr lang="zh-CN" altLang="en-US" sz="1200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研究过程</a:t>
            </a:r>
            <a:endParaRPr lang="zh-CN" altLang="en-US" sz="1200" dirty="0">
              <a:solidFill>
                <a:schemeClr val="bg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83" name="文本框 82"/>
          <p:cNvSpPr txBox="1"/>
          <p:nvPr/>
        </p:nvSpPr>
        <p:spPr>
          <a:xfrm>
            <a:off x="6775247" y="268074"/>
            <a:ext cx="6000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>
                <a:solidFill>
                  <a:schemeClr val="bg1"/>
                </a:solidFill>
                <a:ea typeface="华文细黑" panose="02010600040101010101" pitchFamily="2" charset="-122"/>
              </a:rPr>
              <a:t>Part four</a:t>
            </a:r>
            <a:endParaRPr lang="zh-CN" altLang="en-US" sz="800" dirty="0">
              <a:solidFill>
                <a:schemeClr val="bg1"/>
              </a:solidFill>
              <a:ea typeface="华文细黑" panose="02010600040101010101" pitchFamily="2" charset="-122"/>
            </a:endParaRPr>
          </a:p>
        </p:txBody>
      </p:sp>
      <p:sp>
        <p:nvSpPr>
          <p:cNvPr id="84" name="文本框 2"/>
          <p:cNvSpPr txBox="1">
            <a:spLocks noChangeArrowheads="1"/>
          </p:cNvSpPr>
          <p:nvPr/>
        </p:nvSpPr>
        <p:spPr bwMode="auto">
          <a:xfrm>
            <a:off x="7762806" y="51470"/>
            <a:ext cx="102310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9pPr>
          </a:lstStyle>
          <a:p>
            <a:pPr algn="ctr" eaLnBrk="1" hangingPunct="1"/>
            <a:r>
              <a:rPr lang="zh-CN" altLang="en-US" sz="1200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研究结论</a:t>
            </a:r>
            <a:endParaRPr lang="zh-CN" altLang="en-US" sz="1200" dirty="0">
              <a:solidFill>
                <a:schemeClr val="bg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85" name="文本框 84"/>
          <p:cNvSpPr txBox="1"/>
          <p:nvPr/>
        </p:nvSpPr>
        <p:spPr>
          <a:xfrm>
            <a:off x="7927878" y="268074"/>
            <a:ext cx="69296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>
                <a:solidFill>
                  <a:schemeClr val="bg1"/>
                </a:solidFill>
                <a:ea typeface="华文细黑" panose="02010600040101010101" pitchFamily="2" charset="-122"/>
              </a:rPr>
              <a:t>Part five</a:t>
            </a:r>
            <a:endParaRPr lang="zh-CN" altLang="en-US" sz="800" dirty="0">
              <a:solidFill>
                <a:schemeClr val="bg1"/>
              </a:solidFill>
              <a:ea typeface="华文细黑" panose="02010600040101010101" pitchFamily="2" charset="-122"/>
            </a:endParaRPr>
          </a:p>
        </p:txBody>
      </p:sp>
      <p:pic>
        <p:nvPicPr>
          <p:cNvPr id="86" name="图片 85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32335"/>
            <a:ext cx="555600" cy="463926"/>
          </a:xfrm>
          <a:prstGeom prst="rect">
            <a:avLst/>
          </a:prstGeom>
        </p:spPr>
      </p:pic>
      <p:sp>
        <p:nvSpPr>
          <p:cNvPr id="87" name="矩形 86"/>
          <p:cNvSpPr/>
          <p:nvPr/>
        </p:nvSpPr>
        <p:spPr>
          <a:xfrm>
            <a:off x="0" y="1"/>
            <a:ext cx="9144000" cy="5627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文本框 88"/>
          <p:cNvSpPr txBox="1"/>
          <p:nvPr/>
        </p:nvSpPr>
        <p:spPr>
          <a:xfrm>
            <a:off x="3556399" y="285330"/>
            <a:ext cx="561801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大连海事大学 </a:t>
            </a:r>
            <a:r>
              <a:rPr lang="en-US" altLang="zh-CN" sz="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- </a:t>
            </a:r>
            <a:r>
              <a:rPr lang="zh-CN" altLang="en-US" sz="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电航学社 </a:t>
            </a:r>
            <a:r>
              <a:rPr lang="en-US" altLang="zh-CN" sz="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- </a:t>
            </a:r>
            <a:r>
              <a:rPr lang="zh-CN" altLang="en-US" sz="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智能认知与数据计算部</a:t>
            </a:r>
            <a:r>
              <a:rPr lang="en-US" altLang="zh-CN" sz="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(</a:t>
            </a:r>
            <a:r>
              <a:rPr lang="en-US" altLang="zh-CN" sz="800" dirty="0" err="1">
                <a:solidFill>
                  <a:schemeClr val="bg1"/>
                </a:solidFill>
                <a:latin typeface="Bahnschrift Light Condensed" panose="020B0502040204020203" pitchFamily="34" charset="0"/>
              </a:rPr>
              <a:t>ICDC</a:t>
            </a:r>
            <a:r>
              <a:rPr lang="en-US" altLang="zh-CN" sz="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) </a:t>
            </a:r>
            <a:endParaRPr lang="zh-CN" altLang="en-US" sz="800" dirty="0">
              <a:solidFill>
                <a:schemeClr val="bg1"/>
              </a:solidFill>
              <a:latin typeface="Bahnschrift Light Condensed" panose="020B0502040204020203" pitchFamily="34" charset="0"/>
            </a:endParaRPr>
          </a:p>
        </p:txBody>
      </p:sp>
      <p:pic>
        <p:nvPicPr>
          <p:cNvPr id="90" name="图片 89"/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0259A8"/>
              </a:clrFrom>
              <a:clrTo>
                <a:srgbClr val="0259A8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12" t="5969" r="5271" b="5139"/>
          <a:stretch>
            <a:fillRect/>
          </a:stretch>
        </p:blipFill>
        <p:spPr>
          <a:xfrm>
            <a:off x="584890" y="67439"/>
            <a:ext cx="432106" cy="440725"/>
          </a:xfrm>
          <a:prstGeom prst="rect">
            <a:avLst/>
          </a:prstGeom>
        </p:spPr>
      </p:pic>
      <p:pic>
        <p:nvPicPr>
          <p:cNvPr id="91" name="图片 9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6" y="1"/>
            <a:ext cx="557630" cy="555526"/>
          </a:xfrm>
          <a:prstGeom prst="rect">
            <a:avLst/>
          </a:prstGeom>
        </p:spPr>
      </p:pic>
      <p:sp>
        <p:nvSpPr>
          <p:cNvPr id="92" name="文本框 91"/>
          <p:cNvSpPr txBox="1"/>
          <p:nvPr/>
        </p:nvSpPr>
        <p:spPr>
          <a:xfrm>
            <a:off x="52802" y="4902280"/>
            <a:ext cx="91440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an.hongjun@foxmail.com</a:t>
            </a:r>
            <a:r>
              <a:rPr lang="en-US" altLang="zh-CN" sz="7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| Copyright © Intelligent Cognition and Data Computing department(</a:t>
            </a:r>
            <a:r>
              <a:rPr lang="en-US" altLang="zh-CN" sz="7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ICDC</a:t>
            </a:r>
            <a:r>
              <a:rPr lang="en-US" altLang="zh-CN" sz="7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), </a:t>
            </a:r>
            <a:r>
              <a:rPr lang="en-US" altLang="zh-CN" sz="7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Dianhang</a:t>
            </a:r>
            <a:r>
              <a:rPr lang="en-US" altLang="zh-CN" sz="7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Association, Dalian Maritime University. All rights reserved. </a:t>
            </a:r>
            <a:endParaRPr lang="zh-CN" altLang="en-US" sz="7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4960072" y="61224"/>
            <a:ext cx="418085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en-US" altLang="zh-CN" sz="1050" dirty="0">
                <a:solidFill>
                  <a:schemeClr val="bg1"/>
                </a:solidFill>
                <a:latin typeface="+mn-ea"/>
              </a:rPr>
              <a:t>2021-2022</a:t>
            </a:r>
            <a:r>
              <a:rPr lang="zh-CN" altLang="en-US" sz="1050" dirty="0">
                <a:solidFill>
                  <a:schemeClr val="bg1"/>
                </a:solidFill>
                <a:latin typeface="+mn-ea"/>
              </a:rPr>
              <a:t>学年第二学期培训</a:t>
            </a:r>
            <a:endParaRPr lang="zh-CN" altLang="en-US" sz="1050" dirty="0">
              <a:solidFill>
                <a:schemeClr val="bg1"/>
              </a:solidFill>
              <a:latin typeface="+mn-ea"/>
            </a:endParaRPr>
          </a:p>
        </p:txBody>
      </p:sp>
    </p:spTree>
  </p:cSld>
  <p:clrMapOvr>
    <a:masterClrMapping/>
  </p:clrMapOvr>
  <p:transition spd="slow" advClick="0" advTm="0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框 2"/>
          <p:cNvSpPr txBox="1">
            <a:spLocks noChangeArrowheads="1"/>
          </p:cNvSpPr>
          <p:nvPr/>
        </p:nvSpPr>
        <p:spPr bwMode="auto">
          <a:xfrm>
            <a:off x="2875059" y="51470"/>
            <a:ext cx="111456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9pPr>
          </a:lstStyle>
          <a:p>
            <a:pPr algn="ctr" eaLnBrk="1" hangingPunct="1"/>
            <a:r>
              <a:rPr lang="zh-CN" altLang="en-US" sz="1200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课题综述</a:t>
            </a:r>
            <a:endParaRPr lang="zh-CN" altLang="en-US" sz="1200" dirty="0">
              <a:solidFill>
                <a:schemeClr val="bg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3108343" y="467116"/>
            <a:ext cx="648000" cy="89060"/>
            <a:chOff x="1977863" y="380438"/>
            <a:chExt cx="576000" cy="89060"/>
          </a:xfrm>
          <a:solidFill>
            <a:schemeClr val="accent1"/>
          </a:solidFill>
        </p:grpSpPr>
        <p:sp>
          <p:nvSpPr>
            <p:cNvPr id="28" name="矩形 27"/>
            <p:cNvSpPr/>
            <p:nvPr/>
          </p:nvSpPr>
          <p:spPr>
            <a:xfrm>
              <a:off x="1977863" y="433498"/>
              <a:ext cx="576000" cy="3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9" name="等腰三角形 28"/>
            <p:cNvSpPr/>
            <p:nvPr/>
          </p:nvSpPr>
          <p:spPr>
            <a:xfrm>
              <a:off x="2219439" y="380438"/>
              <a:ext cx="96000" cy="54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30" name="文本框 29"/>
          <p:cNvSpPr txBox="1"/>
          <p:nvPr/>
        </p:nvSpPr>
        <p:spPr>
          <a:xfrm>
            <a:off x="3132302" y="268074"/>
            <a:ext cx="6000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>
                <a:solidFill>
                  <a:schemeClr val="bg1"/>
                </a:solidFill>
                <a:ea typeface="华文细黑" panose="02010600040101010101" pitchFamily="2" charset="-122"/>
              </a:rPr>
              <a:t>Part one</a:t>
            </a:r>
            <a:endParaRPr lang="zh-CN" altLang="en-US" sz="800" dirty="0">
              <a:solidFill>
                <a:schemeClr val="bg1"/>
              </a:solidFill>
              <a:ea typeface="华文细黑" panose="02010600040101010101" pitchFamily="2" charset="-122"/>
            </a:endParaRPr>
          </a:p>
        </p:txBody>
      </p:sp>
      <p:sp>
        <p:nvSpPr>
          <p:cNvPr id="31" name="文本框 2"/>
          <p:cNvSpPr txBox="1">
            <a:spLocks noChangeArrowheads="1"/>
          </p:cNvSpPr>
          <p:nvPr/>
        </p:nvSpPr>
        <p:spPr bwMode="auto">
          <a:xfrm>
            <a:off x="4165594" y="51470"/>
            <a:ext cx="102310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9pPr>
          </a:lstStyle>
          <a:p>
            <a:pPr algn="ctr" eaLnBrk="1" hangingPunct="1"/>
            <a:r>
              <a:rPr lang="zh-CN" altLang="en-US" sz="1200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目前现状</a:t>
            </a:r>
            <a:endParaRPr lang="zh-CN" altLang="en-US" sz="1200" dirty="0">
              <a:solidFill>
                <a:schemeClr val="bg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4377105" y="268074"/>
            <a:ext cx="6000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>
                <a:solidFill>
                  <a:schemeClr val="bg1"/>
                </a:solidFill>
                <a:ea typeface="华文细黑" panose="02010600040101010101" pitchFamily="2" charset="-122"/>
              </a:rPr>
              <a:t>Part two</a:t>
            </a:r>
            <a:endParaRPr lang="zh-CN" altLang="en-US" sz="800" dirty="0">
              <a:solidFill>
                <a:schemeClr val="bg1"/>
              </a:solidFill>
              <a:ea typeface="华文细黑" panose="02010600040101010101" pitchFamily="2" charset="-122"/>
            </a:endParaRPr>
          </a:p>
        </p:txBody>
      </p:sp>
      <p:sp>
        <p:nvSpPr>
          <p:cNvPr id="33" name="文本框 2"/>
          <p:cNvSpPr txBox="1">
            <a:spLocks noChangeArrowheads="1"/>
          </p:cNvSpPr>
          <p:nvPr/>
        </p:nvSpPr>
        <p:spPr bwMode="auto">
          <a:xfrm>
            <a:off x="5364665" y="51470"/>
            <a:ext cx="102310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9pPr>
          </a:lstStyle>
          <a:p>
            <a:pPr algn="ctr" eaLnBrk="1" hangingPunct="1"/>
            <a:r>
              <a:rPr lang="zh-CN" altLang="en-US" sz="1200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研究目标</a:t>
            </a:r>
            <a:endParaRPr lang="zh-CN" altLang="en-US" sz="1200" dirty="0">
              <a:solidFill>
                <a:schemeClr val="bg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5533936" y="268074"/>
            <a:ext cx="64232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>
                <a:solidFill>
                  <a:schemeClr val="bg1"/>
                </a:solidFill>
                <a:ea typeface="华文细黑" panose="02010600040101010101" pitchFamily="2" charset="-122"/>
              </a:rPr>
              <a:t>Part three</a:t>
            </a:r>
            <a:endParaRPr lang="zh-CN" altLang="en-US" sz="800" dirty="0">
              <a:solidFill>
                <a:schemeClr val="bg1"/>
              </a:solidFill>
              <a:ea typeface="华文细黑" panose="02010600040101010101" pitchFamily="2" charset="-122"/>
            </a:endParaRPr>
          </a:p>
        </p:txBody>
      </p:sp>
      <p:sp>
        <p:nvSpPr>
          <p:cNvPr id="35" name="文本框 2"/>
          <p:cNvSpPr txBox="1">
            <a:spLocks noChangeArrowheads="1"/>
          </p:cNvSpPr>
          <p:nvPr/>
        </p:nvSpPr>
        <p:spPr bwMode="auto">
          <a:xfrm>
            <a:off x="6563736" y="51470"/>
            <a:ext cx="102310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9pPr>
          </a:lstStyle>
          <a:p>
            <a:pPr algn="ctr" eaLnBrk="1" hangingPunct="1"/>
            <a:r>
              <a:rPr lang="zh-CN" altLang="en-US" sz="1200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研究过程</a:t>
            </a:r>
            <a:endParaRPr lang="zh-CN" altLang="en-US" sz="1200" dirty="0">
              <a:solidFill>
                <a:schemeClr val="bg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6775247" y="268074"/>
            <a:ext cx="6000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>
                <a:solidFill>
                  <a:schemeClr val="bg1"/>
                </a:solidFill>
                <a:ea typeface="华文细黑" panose="02010600040101010101" pitchFamily="2" charset="-122"/>
              </a:rPr>
              <a:t>Part four</a:t>
            </a:r>
            <a:endParaRPr lang="zh-CN" altLang="en-US" sz="800" dirty="0">
              <a:solidFill>
                <a:schemeClr val="bg1"/>
              </a:solidFill>
              <a:ea typeface="华文细黑" panose="02010600040101010101" pitchFamily="2" charset="-122"/>
            </a:endParaRPr>
          </a:p>
        </p:txBody>
      </p:sp>
      <p:sp>
        <p:nvSpPr>
          <p:cNvPr id="37" name="文本框 2"/>
          <p:cNvSpPr txBox="1">
            <a:spLocks noChangeArrowheads="1"/>
          </p:cNvSpPr>
          <p:nvPr/>
        </p:nvSpPr>
        <p:spPr bwMode="auto">
          <a:xfrm>
            <a:off x="7762806" y="51470"/>
            <a:ext cx="102310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9pPr>
          </a:lstStyle>
          <a:p>
            <a:pPr algn="ctr" eaLnBrk="1" hangingPunct="1"/>
            <a:r>
              <a:rPr lang="zh-CN" altLang="en-US" sz="1200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研究结论</a:t>
            </a:r>
            <a:endParaRPr lang="zh-CN" altLang="en-US" sz="1200" dirty="0">
              <a:solidFill>
                <a:schemeClr val="bg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7927878" y="268074"/>
            <a:ext cx="69296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>
                <a:solidFill>
                  <a:schemeClr val="bg1"/>
                </a:solidFill>
                <a:ea typeface="华文细黑" panose="02010600040101010101" pitchFamily="2" charset="-122"/>
              </a:rPr>
              <a:t>Part five</a:t>
            </a:r>
            <a:endParaRPr lang="zh-CN" altLang="en-US" sz="800" dirty="0">
              <a:solidFill>
                <a:schemeClr val="bg1"/>
              </a:solidFill>
              <a:ea typeface="华文细黑" panose="02010600040101010101" pitchFamily="2" charset="-122"/>
            </a:endParaRPr>
          </a:p>
        </p:txBody>
      </p:sp>
      <p:pic>
        <p:nvPicPr>
          <p:cNvPr id="63" name="图片 6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32335"/>
            <a:ext cx="555600" cy="463926"/>
          </a:xfrm>
          <a:prstGeom prst="rect">
            <a:avLst/>
          </a:prstGeom>
        </p:spPr>
      </p:pic>
      <p:sp>
        <p:nvSpPr>
          <p:cNvPr id="64" name="矩形 63"/>
          <p:cNvSpPr/>
          <p:nvPr/>
        </p:nvSpPr>
        <p:spPr>
          <a:xfrm>
            <a:off x="0" y="1"/>
            <a:ext cx="9144000" cy="5627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文本框 65"/>
          <p:cNvSpPr txBox="1"/>
          <p:nvPr/>
        </p:nvSpPr>
        <p:spPr>
          <a:xfrm>
            <a:off x="3556399" y="285330"/>
            <a:ext cx="561801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大连海事大学 </a:t>
            </a:r>
            <a:r>
              <a:rPr lang="en-US" altLang="zh-CN" sz="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- </a:t>
            </a:r>
            <a:r>
              <a:rPr lang="zh-CN" altLang="en-US" sz="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电航学社 </a:t>
            </a:r>
            <a:r>
              <a:rPr lang="en-US" altLang="zh-CN" sz="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- </a:t>
            </a:r>
            <a:r>
              <a:rPr lang="zh-CN" altLang="en-US" sz="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智能认知与数据计算部</a:t>
            </a:r>
            <a:r>
              <a:rPr lang="en-US" altLang="zh-CN" sz="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(</a:t>
            </a:r>
            <a:r>
              <a:rPr lang="en-US" altLang="zh-CN" sz="800" dirty="0" err="1">
                <a:solidFill>
                  <a:schemeClr val="bg1"/>
                </a:solidFill>
                <a:latin typeface="Bahnschrift Light Condensed" panose="020B0502040204020203" pitchFamily="34" charset="0"/>
              </a:rPr>
              <a:t>ICDC</a:t>
            </a:r>
            <a:r>
              <a:rPr lang="en-US" altLang="zh-CN" sz="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) </a:t>
            </a:r>
            <a:endParaRPr lang="zh-CN" altLang="en-US" sz="800" dirty="0">
              <a:solidFill>
                <a:schemeClr val="bg1"/>
              </a:solidFill>
              <a:latin typeface="Bahnschrift Light Condensed" panose="020B0502040204020203" pitchFamily="34" charset="0"/>
            </a:endParaRPr>
          </a:p>
        </p:txBody>
      </p:sp>
      <p:pic>
        <p:nvPicPr>
          <p:cNvPr id="67" name="图片 66"/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0259A8"/>
              </a:clrFrom>
              <a:clrTo>
                <a:srgbClr val="0259A8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12" t="5969" r="5271" b="5139"/>
          <a:stretch>
            <a:fillRect/>
          </a:stretch>
        </p:blipFill>
        <p:spPr>
          <a:xfrm>
            <a:off x="584890" y="67439"/>
            <a:ext cx="432106" cy="440725"/>
          </a:xfrm>
          <a:prstGeom prst="rect">
            <a:avLst/>
          </a:prstGeom>
        </p:spPr>
      </p:pic>
      <p:sp>
        <p:nvSpPr>
          <p:cNvPr id="69" name="矩形 68"/>
          <p:cNvSpPr/>
          <p:nvPr/>
        </p:nvSpPr>
        <p:spPr>
          <a:xfrm>
            <a:off x="0" y="4858138"/>
            <a:ext cx="9144000" cy="2883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6" y="1"/>
            <a:ext cx="557630" cy="555526"/>
          </a:xfrm>
          <a:prstGeom prst="rect">
            <a:avLst/>
          </a:prstGeom>
        </p:spPr>
      </p:pic>
      <p:sp>
        <p:nvSpPr>
          <p:cNvPr id="62" name="文本框 61"/>
          <p:cNvSpPr txBox="1"/>
          <p:nvPr/>
        </p:nvSpPr>
        <p:spPr>
          <a:xfrm>
            <a:off x="52802" y="4902280"/>
            <a:ext cx="91440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an.hongjun@foxmail.com</a:t>
            </a:r>
            <a:r>
              <a:rPr lang="en-US" altLang="zh-CN" sz="7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| Copyright © Intelligent Cognition and Data Computing department(</a:t>
            </a:r>
            <a:r>
              <a:rPr lang="en-US" altLang="zh-CN" sz="7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ICDC</a:t>
            </a:r>
            <a:r>
              <a:rPr lang="en-US" altLang="zh-CN" sz="7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), </a:t>
            </a:r>
            <a:r>
              <a:rPr lang="en-US" altLang="zh-CN" sz="7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Dianhang</a:t>
            </a:r>
            <a:r>
              <a:rPr lang="en-US" altLang="zh-CN" sz="7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Association, Dalian Maritime University. All rights reserved. </a:t>
            </a:r>
            <a:endParaRPr lang="zh-CN" altLang="en-US" sz="7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4960072" y="61224"/>
            <a:ext cx="418085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050" dirty="0">
                <a:solidFill>
                  <a:schemeClr val="bg1"/>
                </a:solidFill>
                <a:latin typeface="+mn-ea"/>
              </a:rPr>
              <a:t>2021-2022</a:t>
            </a:r>
            <a:r>
              <a:rPr lang="zh-CN" altLang="en-US" sz="1050" dirty="0">
                <a:solidFill>
                  <a:schemeClr val="bg1"/>
                </a:solidFill>
                <a:latin typeface="+mn-ea"/>
              </a:rPr>
              <a:t>学年第二学期培训</a:t>
            </a:r>
            <a:endParaRPr lang="zh-CN" altLang="en-US" sz="1050" dirty="0">
              <a:solidFill>
                <a:schemeClr val="bg1"/>
              </a:solidFill>
              <a:latin typeface="+mn-ea"/>
            </a:endParaRPr>
          </a:p>
        </p:txBody>
      </p:sp>
      <p:grpSp>
        <p:nvGrpSpPr>
          <p:cNvPr id="41" name="组合 40"/>
          <p:cNvGrpSpPr/>
          <p:nvPr/>
        </p:nvGrpSpPr>
        <p:grpSpPr>
          <a:xfrm>
            <a:off x="827584" y="934658"/>
            <a:ext cx="7495412" cy="1250997"/>
            <a:chOff x="2954339" y="1279908"/>
            <a:chExt cx="7162269" cy="1177637"/>
          </a:xfrm>
        </p:grpSpPr>
        <p:sp>
          <p:nvSpPr>
            <p:cNvPr id="42" name="矩形 41"/>
            <p:cNvSpPr>
              <a:spLocks noChangeArrowheads="1"/>
            </p:cNvSpPr>
            <p:nvPr/>
          </p:nvSpPr>
          <p:spPr bwMode="auto">
            <a:xfrm>
              <a:off x="2954339" y="1694800"/>
              <a:ext cx="7162269" cy="7627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200" dirty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新图像与原图像，存在一定的</a:t>
              </a:r>
              <a:r>
                <a:rPr lang="en-US" altLang="zh-CN" sz="1200" dirty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1:2</a:t>
              </a:r>
              <a:r>
                <a:rPr lang="zh-CN" altLang="en-US" sz="1200" dirty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的整数比例关系。</a:t>
              </a:r>
              <a:endParaRPr lang="zh-CN" altLang="en-US" sz="12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30000"/>
                </a:lnSpc>
              </a:pPr>
              <a:endParaRPr lang="zh-CN" altLang="en-US" sz="12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30000"/>
                </a:lnSpc>
              </a:pPr>
              <a:r>
                <a:rPr lang="zh-CN" altLang="en-US" sz="1200" dirty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一种可行的解决方案：让新图像         处的像素值，等于原图像           处的像素值。</a:t>
              </a:r>
              <a:endParaRPr lang="zh-CN" altLang="en-US" sz="12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3" name="矩形 42"/>
            <p:cNvSpPr/>
            <p:nvPr/>
          </p:nvSpPr>
          <p:spPr>
            <a:xfrm>
              <a:off x="2963100" y="1279908"/>
              <a:ext cx="2577587" cy="34670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引入：图像尺度变换问题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aphicFrame>
        <p:nvGraphicFramePr>
          <p:cNvPr id="3" name="对象 2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899160" y="3363595"/>
          <a:ext cx="3040380" cy="4083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9" name="" r:id="rId4" imgW="1511300" imgH="203200" progId="Equation.KSEE3">
                  <p:embed/>
                </p:oleObj>
              </mc:Choice>
              <mc:Fallback>
                <p:oleObj name="" r:id="rId4" imgW="1511300" imgH="203200" progId="Equation.KSEE3">
                  <p:embed/>
                  <p:pic>
                    <p:nvPicPr>
                      <p:cNvPr id="0" name="图片 2048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99160" y="3363595"/>
                        <a:ext cx="3040380" cy="4083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3059430" y="1923415"/>
          <a:ext cx="3683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" name="" r:id="rId6" imgW="368300" imgH="203200" progId="Equation.KSEE3">
                  <p:embed/>
                </p:oleObj>
              </mc:Choice>
              <mc:Fallback>
                <p:oleObj name="" r:id="rId6" imgW="368300" imgH="203200" progId="Equation.KSEE3">
                  <p:embed/>
                  <p:pic>
                    <p:nvPicPr>
                      <p:cNvPr id="0" name="图片 2049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059430" y="1923415"/>
                        <a:ext cx="368300" cy="203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5095875" y="1923415"/>
          <a:ext cx="5080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" name="" r:id="rId8" imgW="508000" imgH="203200" progId="Equation.KSEE3">
                  <p:embed/>
                </p:oleObj>
              </mc:Choice>
              <mc:Fallback>
                <p:oleObj name="" r:id="rId8" imgW="508000" imgH="203200" progId="Equation.KSEE3">
                  <p:embed/>
                  <p:pic>
                    <p:nvPicPr>
                      <p:cNvPr id="0" name="图片 2049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095875" y="1923415"/>
                        <a:ext cx="508000" cy="203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图片 8" descr="Lenna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62015" y="2571750"/>
            <a:ext cx="2103755" cy="2103755"/>
          </a:xfrm>
          <a:prstGeom prst="rect">
            <a:avLst/>
          </a:prstGeom>
        </p:spPr>
      </p:pic>
      <p:pic>
        <p:nvPicPr>
          <p:cNvPr id="10" name="图片 9" descr="Lenna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00525" y="2787650"/>
            <a:ext cx="836930" cy="836930"/>
          </a:xfrm>
          <a:prstGeom prst="rect">
            <a:avLst/>
          </a:prstGeom>
        </p:spPr>
      </p:pic>
      <p:sp>
        <p:nvSpPr>
          <p:cNvPr id="12" name="椭圆 11"/>
          <p:cNvSpPr/>
          <p:nvPr/>
        </p:nvSpPr>
        <p:spPr>
          <a:xfrm>
            <a:off x="4200525" y="2787650"/>
            <a:ext cx="76200" cy="762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5960745" y="2571750"/>
            <a:ext cx="143510" cy="14351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4" name="直接箭头连接符 13"/>
          <p:cNvCxnSpPr>
            <a:stCxn id="13" idx="2"/>
            <a:endCxn id="12" idx="6"/>
          </p:cNvCxnSpPr>
          <p:nvPr/>
        </p:nvCxnSpPr>
        <p:spPr>
          <a:xfrm flipH="1">
            <a:off x="4348480" y="2643505"/>
            <a:ext cx="1684020" cy="182245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框 2"/>
          <p:cNvSpPr txBox="1">
            <a:spLocks noChangeArrowheads="1"/>
          </p:cNvSpPr>
          <p:nvPr/>
        </p:nvSpPr>
        <p:spPr bwMode="auto">
          <a:xfrm>
            <a:off x="2875059" y="51470"/>
            <a:ext cx="111456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9pPr>
          </a:lstStyle>
          <a:p>
            <a:pPr algn="ctr" eaLnBrk="1" hangingPunct="1"/>
            <a:r>
              <a:rPr lang="zh-CN" altLang="en-US" sz="1200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课题综述</a:t>
            </a:r>
            <a:endParaRPr lang="zh-CN" altLang="en-US" sz="1200" dirty="0">
              <a:solidFill>
                <a:schemeClr val="bg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3108343" y="467116"/>
            <a:ext cx="648000" cy="89060"/>
            <a:chOff x="1977863" y="380438"/>
            <a:chExt cx="576000" cy="89060"/>
          </a:xfrm>
          <a:solidFill>
            <a:schemeClr val="accent1"/>
          </a:solidFill>
        </p:grpSpPr>
        <p:sp>
          <p:nvSpPr>
            <p:cNvPr id="28" name="矩形 27"/>
            <p:cNvSpPr/>
            <p:nvPr/>
          </p:nvSpPr>
          <p:spPr>
            <a:xfrm>
              <a:off x="1977863" y="433498"/>
              <a:ext cx="576000" cy="3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9" name="等腰三角形 28"/>
            <p:cNvSpPr/>
            <p:nvPr/>
          </p:nvSpPr>
          <p:spPr>
            <a:xfrm>
              <a:off x="2219439" y="380438"/>
              <a:ext cx="96000" cy="54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30" name="文本框 29"/>
          <p:cNvSpPr txBox="1"/>
          <p:nvPr/>
        </p:nvSpPr>
        <p:spPr>
          <a:xfrm>
            <a:off x="3132302" y="268074"/>
            <a:ext cx="6000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>
                <a:solidFill>
                  <a:schemeClr val="bg1"/>
                </a:solidFill>
                <a:ea typeface="华文细黑" panose="02010600040101010101" pitchFamily="2" charset="-122"/>
              </a:rPr>
              <a:t>Part one</a:t>
            </a:r>
            <a:endParaRPr lang="zh-CN" altLang="en-US" sz="800" dirty="0">
              <a:solidFill>
                <a:schemeClr val="bg1"/>
              </a:solidFill>
              <a:ea typeface="华文细黑" panose="02010600040101010101" pitchFamily="2" charset="-122"/>
            </a:endParaRPr>
          </a:p>
        </p:txBody>
      </p:sp>
      <p:sp>
        <p:nvSpPr>
          <p:cNvPr id="31" name="文本框 2"/>
          <p:cNvSpPr txBox="1">
            <a:spLocks noChangeArrowheads="1"/>
          </p:cNvSpPr>
          <p:nvPr/>
        </p:nvSpPr>
        <p:spPr bwMode="auto">
          <a:xfrm>
            <a:off x="4165594" y="51470"/>
            <a:ext cx="102310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9pPr>
          </a:lstStyle>
          <a:p>
            <a:pPr algn="ctr" eaLnBrk="1" hangingPunct="1"/>
            <a:r>
              <a:rPr lang="zh-CN" altLang="en-US" sz="1200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目前现状</a:t>
            </a:r>
            <a:endParaRPr lang="zh-CN" altLang="en-US" sz="1200" dirty="0">
              <a:solidFill>
                <a:schemeClr val="bg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4377105" y="268074"/>
            <a:ext cx="6000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>
                <a:solidFill>
                  <a:schemeClr val="bg1"/>
                </a:solidFill>
                <a:ea typeface="华文细黑" panose="02010600040101010101" pitchFamily="2" charset="-122"/>
              </a:rPr>
              <a:t>Part two</a:t>
            </a:r>
            <a:endParaRPr lang="zh-CN" altLang="en-US" sz="800" dirty="0">
              <a:solidFill>
                <a:schemeClr val="bg1"/>
              </a:solidFill>
              <a:ea typeface="华文细黑" panose="02010600040101010101" pitchFamily="2" charset="-122"/>
            </a:endParaRPr>
          </a:p>
        </p:txBody>
      </p:sp>
      <p:sp>
        <p:nvSpPr>
          <p:cNvPr id="33" name="文本框 2"/>
          <p:cNvSpPr txBox="1">
            <a:spLocks noChangeArrowheads="1"/>
          </p:cNvSpPr>
          <p:nvPr/>
        </p:nvSpPr>
        <p:spPr bwMode="auto">
          <a:xfrm>
            <a:off x="5364665" y="51470"/>
            <a:ext cx="102310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9pPr>
          </a:lstStyle>
          <a:p>
            <a:pPr algn="ctr" eaLnBrk="1" hangingPunct="1"/>
            <a:r>
              <a:rPr lang="zh-CN" altLang="en-US" sz="1200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研究目标</a:t>
            </a:r>
            <a:endParaRPr lang="zh-CN" altLang="en-US" sz="1200" dirty="0">
              <a:solidFill>
                <a:schemeClr val="bg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5533936" y="268074"/>
            <a:ext cx="64232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>
                <a:solidFill>
                  <a:schemeClr val="bg1"/>
                </a:solidFill>
                <a:ea typeface="华文细黑" panose="02010600040101010101" pitchFamily="2" charset="-122"/>
              </a:rPr>
              <a:t>Part three</a:t>
            </a:r>
            <a:endParaRPr lang="zh-CN" altLang="en-US" sz="800" dirty="0">
              <a:solidFill>
                <a:schemeClr val="bg1"/>
              </a:solidFill>
              <a:ea typeface="华文细黑" panose="02010600040101010101" pitchFamily="2" charset="-122"/>
            </a:endParaRPr>
          </a:p>
        </p:txBody>
      </p:sp>
      <p:sp>
        <p:nvSpPr>
          <p:cNvPr id="35" name="文本框 2"/>
          <p:cNvSpPr txBox="1">
            <a:spLocks noChangeArrowheads="1"/>
          </p:cNvSpPr>
          <p:nvPr/>
        </p:nvSpPr>
        <p:spPr bwMode="auto">
          <a:xfrm>
            <a:off x="6563736" y="51470"/>
            <a:ext cx="102310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9pPr>
          </a:lstStyle>
          <a:p>
            <a:pPr algn="ctr" eaLnBrk="1" hangingPunct="1"/>
            <a:r>
              <a:rPr lang="zh-CN" altLang="en-US" sz="1200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研究过程</a:t>
            </a:r>
            <a:endParaRPr lang="zh-CN" altLang="en-US" sz="1200" dirty="0">
              <a:solidFill>
                <a:schemeClr val="bg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6775247" y="268074"/>
            <a:ext cx="6000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>
                <a:solidFill>
                  <a:schemeClr val="bg1"/>
                </a:solidFill>
                <a:ea typeface="华文细黑" panose="02010600040101010101" pitchFamily="2" charset="-122"/>
              </a:rPr>
              <a:t>Part four</a:t>
            </a:r>
            <a:endParaRPr lang="zh-CN" altLang="en-US" sz="800" dirty="0">
              <a:solidFill>
                <a:schemeClr val="bg1"/>
              </a:solidFill>
              <a:ea typeface="华文细黑" panose="02010600040101010101" pitchFamily="2" charset="-122"/>
            </a:endParaRPr>
          </a:p>
        </p:txBody>
      </p:sp>
      <p:sp>
        <p:nvSpPr>
          <p:cNvPr id="37" name="文本框 2"/>
          <p:cNvSpPr txBox="1">
            <a:spLocks noChangeArrowheads="1"/>
          </p:cNvSpPr>
          <p:nvPr/>
        </p:nvSpPr>
        <p:spPr bwMode="auto">
          <a:xfrm>
            <a:off x="7762806" y="51470"/>
            <a:ext cx="102310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9pPr>
          </a:lstStyle>
          <a:p>
            <a:pPr algn="ctr" eaLnBrk="1" hangingPunct="1"/>
            <a:r>
              <a:rPr lang="zh-CN" altLang="en-US" sz="1200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研究结论</a:t>
            </a:r>
            <a:endParaRPr lang="zh-CN" altLang="en-US" sz="1200" dirty="0">
              <a:solidFill>
                <a:schemeClr val="bg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7927878" y="268074"/>
            <a:ext cx="69296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>
                <a:solidFill>
                  <a:schemeClr val="bg1"/>
                </a:solidFill>
                <a:ea typeface="华文细黑" panose="02010600040101010101" pitchFamily="2" charset="-122"/>
              </a:rPr>
              <a:t>Part five</a:t>
            </a:r>
            <a:endParaRPr lang="zh-CN" altLang="en-US" sz="800" dirty="0">
              <a:solidFill>
                <a:schemeClr val="bg1"/>
              </a:solidFill>
              <a:ea typeface="华文细黑" panose="02010600040101010101" pitchFamily="2" charset="-122"/>
            </a:endParaRPr>
          </a:p>
        </p:txBody>
      </p:sp>
      <p:pic>
        <p:nvPicPr>
          <p:cNvPr id="63" name="图片 6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32335"/>
            <a:ext cx="555600" cy="463926"/>
          </a:xfrm>
          <a:prstGeom prst="rect">
            <a:avLst/>
          </a:prstGeom>
        </p:spPr>
      </p:pic>
      <p:sp>
        <p:nvSpPr>
          <p:cNvPr id="64" name="矩形 63"/>
          <p:cNvSpPr/>
          <p:nvPr/>
        </p:nvSpPr>
        <p:spPr>
          <a:xfrm>
            <a:off x="0" y="1"/>
            <a:ext cx="9144000" cy="5627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文本框 65"/>
          <p:cNvSpPr txBox="1"/>
          <p:nvPr/>
        </p:nvSpPr>
        <p:spPr>
          <a:xfrm>
            <a:off x="3556399" y="285330"/>
            <a:ext cx="561801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大连海事大学 </a:t>
            </a:r>
            <a:r>
              <a:rPr lang="en-US" altLang="zh-CN" sz="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- </a:t>
            </a:r>
            <a:r>
              <a:rPr lang="zh-CN" altLang="en-US" sz="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电航学社 </a:t>
            </a:r>
            <a:r>
              <a:rPr lang="en-US" altLang="zh-CN" sz="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- </a:t>
            </a:r>
            <a:r>
              <a:rPr lang="zh-CN" altLang="en-US" sz="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智能认知与数据计算部</a:t>
            </a:r>
            <a:r>
              <a:rPr lang="en-US" altLang="zh-CN" sz="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(</a:t>
            </a:r>
            <a:r>
              <a:rPr lang="en-US" altLang="zh-CN" sz="800" dirty="0" err="1">
                <a:solidFill>
                  <a:schemeClr val="bg1"/>
                </a:solidFill>
                <a:latin typeface="Bahnschrift Light Condensed" panose="020B0502040204020203" pitchFamily="34" charset="0"/>
              </a:rPr>
              <a:t>ICDC</a:t>
            </a:r>
            <a:r>
              <a:rPr lang="en-US" altLang="zh-CN" sz="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) </a:t>
            </a:r>
            <a:endParaRPr lang="zh-CN" altLang="en-US" sz="800" dirty="0">
              <a:solidFill>
                <a:schemeClr val="bg1"/>
              </a:solidFill>
              <a:latin typeface="Bahnschrift Light Condensed" panose="020B0502040204020203" pitchFamily="34" charset="0"/>
            </a:endParaRPr>
          </a:p>
        </p:txBody>
      </p:sp>
      <p:pic>
        <p:nvPicPr>
          <p:cNvPr id="67" name="图片 66"/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0259A8"/>
              </a:clrFrom>
              <a:clrTo>
                <a:srgbClr val="0259A8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12" t="5969" r="5271" b="5139"/>
          <a:stretch>
            <a:fillRect/>
          </a:stretch>
        </p:blipFill>
        <p:spPr>
          <a:xfrm>
            <a:off x="584890" y="67439"/>
            <a:ext cx="432106" cy="440725"/>
          </a:xfrm>
          <a:prstGeom prst="rect">
            <a:avLst/>
          </a:prstGeom>
        </p:spPr>
      </p:pic>
      <p:sp>
        <p:nvSpPr>
          <p:cNvPr id="69" name="矩形 68"/>
          <p:cNvSpPr/>
          <p:nvPr/>
        </p:nvSpPr>
        <p:spPr>
          <a:xfrm>
            <a:off x="0" y="4858138"/>
            <a:ext cx="9144000" cy="2883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6" y="1"/>
            <a:ext cx="557630" cy="555526"/>
          </a:xfrm>
          <a:prstGeom prst="rect">
            <a:avLst/>
          </a:prstGeom>
        </p:spPr>
      </p:pic>
      <p:sp>
        <p:nvSpPr>
          <p:cNvPr id="62" name="文本框 61"/>
          <p:cNvSpPr txBox="1"/>
          <p:nvPr/>
        </p:nvSpPr>
        <p:spPr>
          <a:xfrm>
            <a:off x="52802" y="4902280"/>
            <a:ext cx="91440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an.hongjun@foxmail.com</a:t>
            </a:r>
            <a:r>
              <a:rPr lang="en-US" altLang="zh-CN" sz="7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| Copyright © Intelligent Cognition and Data Computing department(</a:t>
            </a:r>
            <a:r>
              <a:rPr lang="en-US" altLang="zh-CN" sz="7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ICDC</a:t>
            </a:r>
            <a:r>
              <a:rPr lang="en-US" altLang="zh-CN" sz="7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), </a:t>
            </a:r>
            <a:r>
              <a:rPr lang="en-US" altLang="zh-CN" sz="7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Dianhang</a:t>
            </a:r>
            <a:r>
              <a:rPr lang="en-US" altLang="zh-CN" sz="7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Association, Dalian Maritime University. All rights reserved. </a:t>
            </a:r>
            <a:endParaRPr lang="zh-CN" altLang="en-US" sz="7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4960072" y="61224"/>
            <a:ext cx="418085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050" dirty="0">
                <a:solidFill>
                  <a:schemeClr val="bg1"/>
                </a:solidFill>
                <a:latin typeface="+mn-ea"/>
              </a:rPr>
              <a:t>2021-2022</a:t>
            </a:r>
            <a:r>
              <a:rPr lang="zh-CN" altLang="en-US" sz="1050" dirty="0">
                <a:solidFill>
                  <a:schemeClr val="bg1"/>
                </a:solidFill>
                <a:latin typeface="+mn-ea"/>
              </a:rPr>
              <a:t>学年第二学期培训</a:t>
            </a:r>
            <a:endParaRPr lang="zh-CN" altLang="en-US" sz="1050" dirty="0">
              <a:solidFill>
                <a:schemeClr val="bg1"/>
              </a:solidFill>
              <a:latin typeface="+mn-ea"/>
            </a:endParaRPr>
          </a:p>
        </p:txBody>
      </p:sp>
      <p:grpSp>
        <p:nvGrpSpPr>
          <p:cNvPr id="41" name="组合 40"/>
          <p:cNvGrpSpPr/>
          <p:nvPr/>
        </p:nvGrpSpPr>
        <p:grpSpPr>
          <a:xfrm>
            <a:off x="827584" y="934658"/>
            <a:ext cx="7495412" cy="771572"/>
            <a:chOff x="2954339" y="1279908"/>
            <a:chExt cx="7162269" cy="726326"/>
          </a:xfrm>
        </p:grpSpPr>
        <p:sp>
          <p:nvSpPr>
            <p:cNvPr id="42" name="矩形 41"/>
            <p:cNvSpPr>
              <a:spLocks noChangeArrowheads="1"/>
            </p:cNvSpPr>
            <p:nvPr/>
          </p:nvSpPr>
          <p:spPr bwMode="auto">
            <a:xfrm>
              <a:off x="2954339" y="1694800"/>
              <a:ext cx="7162269" cy="3114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200" dirty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如何将一个</a:t>
              </a:r>
              <a:r>
                <a:rPr lang="en-US" altLang="zh-CN" sz="1200" dirty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500x500</a:t>
              </a:r>
              <a:r>
                <a:rPr lang="zh-CN" altLang="en-US" sz="1200" dirty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的图像变成</a:t>
              </a:r>
              <a:r>
                <a:rPr lang="en-US" altLang="zh-CN" sz="1200" dirty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200x300</a:t>
              </a:r>
              <a:r>
                <a:rPr lang="zh-CN" altLang="en-US" sz="1200" dirty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的图像？</a:t>
              </a:r>
              <a:endParaRPr lang="zh-CN" altLang="en-US" sz="12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3" name="矩形 42"/>
            <p:cNvSpPr/>
            <p:nvPr/>
          </p:nvSpPr>
          <p:spPr>
            <a:xfrm>
              <a:off x="2963100" y="1279908"/>
              <a:ext cx="2140708" cy="34670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换一个变换尺度呢？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2" name="图片 1" descr="Lenna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065" y="1779270"/>
            <a:ext cx="2854960" cy="2854960"/>
          </a:xfrm>
          <a:prstGeom prst="rect">
            <a:avLst/>
          </a:prstGeom>
        </p:spPr>
      </p:pic>
      <p:pic>
        <p:nvPicPr>
          <p:cNvPr id="4" name="图片 3" descr="Lenna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6790" y="2446655"/>
            <a:ext cx="521970" cy="1520190"/>
          </a:xfrm>
          <a:prstGeom prst="rect">
            <a:avLst/>
          </a:prstGeom>
        </p:spPr>
      </p:pic>
      <p:sp>
        <p:nvSpPr>
          <p:cNvPr id="7" name="右箭头 6"/>
          <p:cNvSpPr/>
          <p:nvPr/>
        </p:nvSpPr>
        <p:spPr>
          <a:xfrm>
            <a:off x="4283710" y="3066415"/>
            <a:ext cx="1440180" cy="431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aphicFrame>
        <p:nvGraphicFramePr>
          <p:cNvPr id="3" name="对象 2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5164455" y="1203008"/>
          <a:ext cx="3397250" cy="7912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9" name="" r:id="rId5" imgW="1688465" imgH="393700" progId="Equation.KSEE3">
                  <p:embed/>
                </p:oleObj>
              </mc:Choice>
              <mc:Fallback>
                <p:oleObj name="" r:id="rId5" imgW="1688465" imgH="393700" progId="Equation.KSEE3">
                  <p:embed/>
                  <p:pic>
                    <p:nvPicPr>
                      <p:cNvPr id="0" name="图片 2048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164455" y="1203008"/>
                        <a:ext cx="3397250" cy="7912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框 2"/>
          <p:cNvSpPr txBox="1">
            <a:spLocks noChangeArrowheads="1"/>
          </p:cNvSpPr>
          <p:nvPr/>
        </p:nvSpPr>
        <p:spPr bwMode="auto">
          <a:xfrm>
            <a:off x="2875059" y="51470"/>
            <a:ext cx="111456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9pPr>
          </a:lstStyle>
          <a:p>
            <a:pPr algn="ctr" eaLnBrk="1" hangingPunct="1"/>
            <a:r>
              <a:rPr lang="zh-CN" altLang="en-US" sz="1200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课题综述</a:t>
            </a:r>
            <a:endParaRPr lang="zh-CN" altLang="en-US" sz="1200" dirty="0">
              <a:solidFill>
                <a:schemeClr val="bg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3108343" y="467116"/>
            <a:ext cx="648000" cy="89060"/>
            <a:chOff x="1977863" y="380438"/>
            <a:chExt cx="576000" cy="89060"/>
          </a:xfrm>
          <a:solidFill>
            <a:schemeClr val="accent1"/>
          </a:solidFill>
        </p:grpSpPr>
        <p:sp>
          <p:nvSpPr>
            <p:cNvPr id="28" name="矩形 27"/>
            <p:cNvSpPr/>
            <p:nvPr/>
          </p:nvSpPr>
          <p:spPr>
            <a:xfrm>
              <a:off x="1977863" y="433498"/>
              <a:ext cx="576000" cy="3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9" name="等腰三角形 28"/>
            <p:cNvSpPr/>
            <p:nvPr/>
          </p:nvSpPr>
          <p:spPr>
            <a:xfrm>
              <a:off x="2219439" y="380438"/>
              <a:ext cx="96000" cy="54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30" name="文本框 29"/>
          <p:cNvSpPr txBox="1"/>
          <p:nvPr/>
        </p:nvSpPr>
        <p:spPr>
          <a:xfrm>
            <a:off x="3132302" y="268074"/>
            <a:ext cx="6000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>
                <a:solidFill>
                  <a:schemeClr val="bg1"/>
                </a:solidFill>
                <a:ea typeface="华文细黑" panose="02010600040101010101" pitchFamily="2" charset="-122"/>
              </a:rPr>
              <a:t>Part one</a:t>
            </a:r>
            <a:endParaRPr lang="zh-CN" altLang="en-US" sz="800" dirty="0">
              <a:solidFill>
                <a:schemeClr val="bg1"/>
              </a:solidFill>
              <a:ea typeface="华文细黑" panose="02010600040101010101" pitchFamily="2" charset="-122"/>
            </a:endParaRPr>
          </a:p>
        </p:txBody>
      </p:sp>
      <p:sp>
        <p:nvSpPr>
          <p:cNvPr id="31" name="文本框 2"/>
          <p:cNvSpPr txBox="1">
            <a:spLocks noChangeArrowheads="1"/>
          </p:cNvSpPr>
          <p:nvPr/>
        </p:nvSpPr>
        <p:spPr bwMode="auto">
          <a:xfrm>
            <a:off x="4165594" y="51470"/>
            <a:ext cx="102310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9pPr>
          </a:lstStyle>
          <a:p>
            <a:pPr algn="ctr" eaLnBrk="1" hangingPunct="1"/>
            <a:r>
              <a:rPr lang="zh-CN" altLang="en-US" sz="1200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目前现状</a:t>
            </a:r>
            <a:endParaRPr lang="zh-CN" altLang="en-US" sz="1200" dirty="0">
              <a:solidFill>
                <a:schemeClr val="bg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4377105" y="268074"/>
            <a:ext cx="6000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>
                <a:solidFill>
                  <a:schemeClr val="bg1"/>
                </a:solidFill>
                <a:ea typeface="华文细黑" panose="02010600040101010101" pitchFamily="2" charset="-122"/>
              </a:rPr>
              <a:t>Part two</a:t>
            </a:r>
            <a:endParaRPr lang="zh-CN" altLang="en-US" sz="800" dirty="0">
              <a:solidFill>
                <a:schemeClr val="bg1"/>
              </a:solidFill>
              <a:ea typeface="华文细黑" panose="02010600040101010101" pitchFamily="2" charset="-122"/>
            </a:endParaRPr>
          </a:p>
        </p:txBody>
      </p:sp>
      <p:sp>
        <p:nvSpPr>
          <p:cNvPr id="33" name="文本框 2"/>
          <p:cNvSpPr txBox="1">
            <a:spLocks noChangeArrowheads="1"/>
          </p:cNvSpPr>
          <p:nvPr/>
        </p:nvSpPr>
        <p:spPr bwMode="auto">
          <a:xfrm>
            <a:off x="5364665" y="51470"/>
            <a:ext cx="102310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9pPr>
          </a:lstStyle>
          <a:p>
            <a:pPr algn="ctr" eaLnBrk="1" hangingPunct="1"/>
            <a:r>
              <a:rPr lang="zh-CN" altLang="en-US" sz="1200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研究目标</a:t>
            </a:r>
            <a:endParaRPr lang="zh-CN" altLang="en-US" sz="1200" dirty="0">
              <a:solidFill>
                <a:schemeClr val="bg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5533936" y="268074"/>
            <a:ext cx="64232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>
                <a:solidFill>
                  <a:schemeClr val="bg1"/>
                </a:solidFill>
                <a:ea typeface="华文细黑" panose="02010600040101010101" pitchFamily="2" charset="-122"/>
              </a:rPr>
              <a:t>Part three</a:t>
            </a:r>
            <a:endParaRPr lang="zh-CN" altLang="en-US" sz="800" dirty="0">
              <a:solidFill>
                <a:schemeClr val="bg1"/>
              </a:solidFill>
              <a:ea typeface="华文细黑" panose="02010600040101010101" pitchFamily="2" charset="-122"/>
            </a:endParaRPr>
          </a:p>
        </p:txBody>
      </p:sp>
      <p:sp>
        <p:nvSpPr>
          <p:cNvPr id="35" name="文本框 2"/>
          <p:cNvSpPr txBox="1">
            <a:spLocks noChangeArrowheads="1"/>
          </p:cNvSpPr>
          <p:nvPr/>
        </p:nvSpPr>
        <p:spPr bwMode="auto">
          <a:xfrm>
            <a:off x="6563736" y="51470"/>
            <a:ext cx="102310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9pPr>
          </a:lstStyle>
          <a:p>
            <a:pPr algn="ctr" eaLnBrk="1" hangingPunct="1"/>
            <a:r>
              <a:rPr lang="zh-CN" altLang="en-US" sz="1200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研究过程</a:t>
            </a:r>
            <a:endParaRPr lang="zh-CN" altLang="en-US" sz="1200" dirty="0">
              <a:solidFill>
                <a:schemeClr val="bg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6775247" y="268074"/>
            <a:ext cx="6000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>
                <a:solidFill>
                  <a:schemeClr val="bg1"/>
                </a:solidFill>
                <a:ea typeface="华文细黑" panose="02010600040101010101" pitchFamily="2" charset="-122"/>
              </a:rPr>
              <a:t>Part four</a:t>
            </a:r>
            <a:endParaRPr lang="zh-CN" altLang="en-US" sz="800" dirty="0">
              <a:solidFill>
                <a:schemeClr val="bg1"/>
              </a:solidFill>
              <a:ea typeface="华文细黑" panose="02010600040101010101" pitchFamily="2" charset="-122"/>
            </a:endParaRPr>
          </a:p>
        </p:txBody>
      </p:sp>
      <p:sp>
        <p:nvSpPr>
          <p:cNvPr id="37" name="文本框 2"/>
          <p:cNvSpPr txBox="1">
            <a:spLocks noChangeArrowheads="1"/>
          </p:cNvSpPr>
          <p:nvPr/>
        </p:nvSpPr>
        <p:spPr bwMode="auto">
          <a:xfrm>
            <a:off x="7762806" y="51470"/>
            <a:ext cx="102310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9pPr>
          </a:lstStyle>
          <a:p>
            <a:pPr algn="ctr" eaLnBrk="1" hangingPunct="1"/>
            <a:r>
              <a:rPr lang="zh-CN" altLang="en-US" sz="1200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研究结论</a:t>
            </a:r>
            <a:endParaRPr lang="zh-CN" altLang="en-US" sz="1200" dirty="0">
              <a:solidFill>
                <a:schemeClr val="bg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7927878" y="268074"/>
            <a:ext cx="69296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>
                <a:solidFill>
                  <a:schemeClr val="bg1"/>
                </a:solidFill>
                <a:ea typeface="华文细黑" panose="02010600040101010101" pitchFamily="2" charset="-122"/>
              </a:rPr>
              <a:t>Part five</a:t>
            </a:r>
            <a:endParaRPr lang="zh-CN" altLang="en-US" sz="800" dirty="0">
              <a:solidFill>
                <a:schemeClr val="bg1"/>
              </a:solidFill>
              <a:ea typeface="华文细黑" panose="02010600040101010101" pitchFamily="2" charset="-122"/>
            </a:endParaRPr>
          </a:p>
        </p:txBody>
      </p:sp>
      <p:pic>
        <p:nvPicPr>
          <p:cNvPr id="63" name="图片 6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32335"/>
            <a:ext cx="555600" cy="463926"/>
          </a:xfrm>
          <a:prstGeom prst="rect">
            <a:avLst/>
          </a:prstGeom>
        </p:spPr>
      </p:pic>
      <p:sp>
        <p:nvSpPr>
          <p:cNvPr id="64" name="矩形 63"/>
          <p:cNvSpPr/>
          <p:nvPr/>
        </p:nvSpPr>
        <p:spPr>
          <a:xfrm>
            <a:off x="0" y="1"/>
            <a:ext cx="9144000" cy="5627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文本框 65"/>
          <p:cNvSpPr txBox="1"/>
          <p:nvPr/>
        </p:nvSpPr>
        <p:spPr>
          <a:xfrm>
            <a:off x="3556399" y="285330"/>
            <a:ext cx="561801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大连海事大学 </a:t>
            </a:r>
            <a:r>
              <a:rPr lang="en-US" altLang="zh-CN" sz="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- </a:t>
            </a:r>
            <a:r>
              <a:rPr lang="zh-CN" altLang="en-US" sz="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电航学社 </a:t>
            </a:r>
            <a:r>
              <a:rPr lang="en-US" altLang="zh-CN" sz="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- </a:t>
            </a:r>
            <a:r>
              <a:rPr lang="zh-CN" altLang="en-US" sz="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智能认知与数据计算部</a:t>
            </a:r>
            <a:r>
              <a:rPr lang="en-US" altLang="zh-CN" sz="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(</a:t>
            </a:r>
            <a:r>
              <a:rPr lang="en-US" altLang="zh-CN" sz="800" dirty="0" err="1">
                <a:solidFill>
                  <a:schemeClr val="bg1"/>
                </a:solidFill>
                <a:latin typeface="Bahnschrift Light Condensed" panose="020B0502040204020203" pitchFamily="34" charset="0"/>
              </a:rPr>
              <a:t>ICDC</a:t>
            </a:r>
            <a:r>
              <a:rPr lang="en-US" altLang="zh-CN" sz="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) </a:t>
            </a:r>
            <a:endParaRPr lang="zh-CN" altLang="en-US" sz="800" dirty="0">
              <a:solidFill>
                <a:schemeClr val="bg1"/>
              </a:solidFill>
              <a:latin typeface="Bahnschrift Light Condensed" panose="020B0502040204020203" pitchFamily="34" charset="0"/>
            </a:endParaRPr>
          </a:p>
        </p:txBody>
      </p:sp>
      <p:pic>
        <p:nvPicPr>
          <p:cNvPr id="67" name="图片 66"/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0259A8"/>
              </a:clrFrom>
              <a:clrTo>
                <a:srgbClr val="0259A8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12" t="5969" r="5271" b="5139"/>
          <a:stretch>
            <a:fillRect/>
          </a:stretch>
        </p:blipFill>
        <p:spPr>
          <a:xfrm>
            <a:off x="584890" y="67439"/>
            <a:ext cx="432106" cy="440725"/>
          </a:xfrm>
          <a:prstGeom prst="rect">
            <a:avLst/>
          </a:prstGeom>
        </p:spPr>
      </p:pic>
      <p:sp>
        <p:nvSpPr>
          <p:cNvPr id="69" name="矩形 68"/>
          <p:cNvSpPr/>
          <p:nvPr/>
        </p:nvSpPr>
        <p:spPr>
          <a:xfrm>
            <a:off x="0" y="4858138"/>
            <a:ext cx="9144000" cy="2883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6" y="1"/>
            <a:ext cx="557630" cy="555526"/>
          </a:xfrm>
          <a:prstGeom prst="rect">
            <a:avLst/>
          </a:prstGeom>
        </p:spPr>
      </p:pic>
      <p:sp>
        <p:nvSpPr>
          <p:cNvPr id="62" name="文本框 61"/>
          <p:cNvSpPr txBox="1"/>
          <p:nvPr/>
        </p:nvSpPr>
        <p:spPr>
          <a:xfrm>
            <a:off x="52802" y="4902280"/>
            <a:ext cx="91440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an.hongjun@foxmail.com</a:t>
            </a:r>
            <a:r>
              <a:rPr lang="en-US" altLang="zh-CN" sz="7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| Copyright © Intelligent Cognition and Data Computing department(</a:t>
            </a:r>
            <a:r>
              <a:rPr lang="en-US" altLang="zh-CN" sz="7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ICDC</a:t>
            </a:r>
            <a:r>
              <a:rPr lang="en-US" altLang="zh-CN" sz="7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), </a:t>
            </a:r>
            <a:r>
              <a:rPr lang="en-US" altLang="zh-CN" sz="7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Dianhang</a:t>
            </a:r>
            <a:r>
              <a:rPr lang="en-US" altLang="zh-CN" sz="7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Association, Dalian Maritime University. All rights reserved. </a:t>
            </a:r>
            <a:endParaRPr lang="zh-CN" altLang="en-US" sz="7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4960072" y="61224"/>
            <a:ext cx="418085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050" dirty="0">
                <a:solidFill>
                  <a:schemeClr val="bg1"/>
                </a:solidFill>
                <a:latin typeface="+mn-ea"/>
              </a:rPr>
              <a:t>2021-2022</a:t>
            </a:r>
            <a:r>
              <a:rPr lang="zh-CN" altLang="en-US" sz="1050" dirty="0">
                <a:solidFill>
                  <a:schemeClr val="bg1"/>
                </a:solidFill>
                <a:latin typeface="+mn-ea"/>
              </a:rPr>
              <a:t>学年第二学期培训</a:t>
            </a:r>
            <a:endParaRPr lang="zh-CN" altLang="en-US" sz="1050" dirty="0">
              <a:solidFill>
                <a:schemeClr val="bg1"/>
              </a:solidFill>
              <a:latin typeface="+mn-ea"/>
            </a:endParaRPr>
          </a:p>
        </p:txBody>
      </p:sp>
      <p:grpSp>
        <p:nvGrpSpPr>
          <p:cNvPr id="41" name="组合 40"/>
          <p:cNvGrpSpPr/>
          <p:nvPr/>
        </p:nvGrpSpPr>
        <p:grpSpPr>
          <a:xfrm>
            <a:off x="827584" y="934658"/>
            <a:ext cx="7495412" cy="771572"/>
            <a:chOff x="2954339" y="1279908"/>
            <a:chExt cx="7162269" cy="726326"/>
          </a:xfrm>
        </p:grpSpPr>
        <p:sp>
          <p:nvSpPr>
            <p:cNvPr id="42" name="矩形 41"/>
            <p:cNvSpPr>
              <a:spLocks noChangeArrowheads="1"/>
            </p:cNvSpPr>
            <p:nvPr/>
          </p:nvSpPr>
          <p:spPr bwMode="auto">
            <a:xfrm>
              <a:off x="2954339" y="1694800"/>
              <a:ext cx="7162269" cy="3114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200" dirty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如何将一个</a:t>
              </a:r>
              <a:r>
                <a:rPr lang="en-US" altLang="zh-CN" sz="1200" dirty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500x500</a:t>
              </a:r>
              <a:r>
                <a:rPr lang="zh-CN" altLang="en-US" sz="1200" dirty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的图像变成</a:t>
              </a:r>
              <a:r>
                <a:rPr lang="en-US" altLang="zh-CN" sz="1200" dirty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200x300</a:t>
              </a:r>
              <a:r>
                <a:rPr lang="zh-CN" altLang="en-US" sz="1200" dirty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的图像？</a:t>
              </a:r>
              <a:endParaRPr lang="zh-CN" altLang="en-US" sz="12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3" name="矩形 42"/>
            <p:cNvSpPr/>
            <p:nvPr/>
          </p:nvSpPr>
          <p:spPr>
            <a:xfrm>
              <a:off x="2963100" y="1279908"/>
              <a:ext cx="2140708" cy="34670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换一个变换尺度呢？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2" name="图片 1" descr="Lenna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065" y="1779270"/>
            <a:ext cx="2854960" cy="2854960"/>
          </a:xfrm>
          <a:prstGeom prst="rect">
            <a:avLst/>
          </a:prstGeom>
        </p:spPr>
      </p:pic>
      <p:pic>
        <p:nvPicPr>
          <p:cNvPr id="4" name="图片 3" descr="Lenna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6790" y="2446655"/>
            <a:ext cx="521970" cy="1520190"/>
          </a:xfrm>
          <a:prstGeom prst="rect">
            <a:avLst/>
          </a:prstGeom>
        </p:spPr>
      </p:pic>
      <p:sp>
        <p:nvSpPr>
          <p:cNvPr id="7" name="右箭头 6"/>
          <p:cNvSpPr/>
          <p:nvPr/>
        </p:nvSpPr>
        <p:spPr>
          <a:xfrm>
            <a:off x="4283710" y="3066415"/>
            <a:ext cx="1440180" cy="431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aphicFrame>
        <p:nvGraphicFramePr>
          <p:cNvPr id="3" name="对象 2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5164455" y="1203008"/>
          <a:ext cx="3397250" cy="7912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9" name="" r:id="rId5" imgW="1688465" imgH="393700" progId="Equation.KSEE3">
                  <p:embed/>
                </p:oleObj>
              </mc:Choice>
              <mc:Fallback>
                <p:oleObj name="" r:id="rId5" imgW="1688465" imgH="393700" progId="Equation.KSEE3">
                  <p:embed/>
                  <p:pic>
                    <p:nvPicPr>
                      <p:cNvPr id="0" name="图片 2048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164455" y="1203008"/>
                        <a:ext cx="3397250" cy="7912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6944043" y="2427605"/>
          <a:ext cx="1697990" cy="438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" name="" r:id="rId7" imgW="1524000" imgH="393700" progId="Equation.KSEE3">
                  <p:embed/>
                </p:oleObj>
              </mc:Choice>
              <mc:Fallback>
                <p:oleObj name="" r:id="rId7" imgW="1524000" imgH="393700" progId="Equation.KSEE3">
                  <p:embed/>
                  <p:pic>
                    <p:nvPicPr>
                      <p:cNvPr id="0" name="图片 2048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944043" y="2427605"/>
                        <a:ext cx="1697990" cy="438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椭圆 8"/>
          <p:cNvSpPr/>
          <p:nvPr/>
        </p:nvSpPr>
        <p:spPr>
          <a:xfrm>
            <a:off x="7442835" y="4010660"/>
            <a:ext cx="144145" cy="144145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8100060" y="4010660"/>
            <a:ext cx="144145" cy="144145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8100060" y="3473450"/>
            <a:ext cx="144145" cy="144145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7451725" y="3473450"/>
            <a:ext cx="144145" cy="14414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7375525" y="3075940"/>
            <a:ext cx="37782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>
                <a:latin typeface="华文宋体" panose="02010600040101010101" pitchFamily="2" charset="-122"/>
                <a:ea typeface="华文宋体" panose="02010600040101010101" pitchFamily="2" charset="-122"/>
              </a:rPr>
              <a:t>12</a:t>
            </a:r>
            <a:endParaRPr lang="en-US" altLang="zh-CN" sz="1200">
              <a:latin typeface="华文宋体" panose="02010600040101010101" pitchFamily="2" charset="-122"/>
              <a:ea typeface="华文宋体" panose="02010600040101010101" pitchFamily="2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8028305" y="3075940"/>
            <a:ext cx="37782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>
                <a:latin typeface="华文宋体" panose="02010600040101010101" pitchFamily="2" charset="-122"/>
                <a:ea typeface="华文宋体" panose="02010600040101010101" pitchFamily="2" charset="-122"/>
              </a:rPr>
              <a:t>13</a:t>
            </a:r>
            <a:endParaRPr lang="en-US" altLang="zh-CN" sz="1200">
              <a:latin typeface="华文宋体" panose="02010600040101010101" pitchFamily="2" charset="-122"/>
              <a:ea typeface="华文宋体" panose="02010600040101010101" pitchFamily="2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6944360" y="3407410"/>
            <a:ext cx="37782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>
                <a:latin typeface="华文宋体" panose="02010600040101010101" pitchFamily="2" charset="-122"/>
                <a:ea typeface="华文宋体" panose="02010600040101010101" pitchFamily="2" charset="-122"/>
              </a:rPr>
              <a:t>1</a:t>
            </a:r>
            <a:endParaRPr lang="en-US" altLang="zh-CN" sz="1200">
              <a:latin typeface="华文宋体" panose="02010600040101010101" pitchFamily="2" charset="-122"/>
              <a:ea typeface="华文宋体" panose="02010600040101010101" pitchFamily="2" charset="-122"/>
            </a:endParaRPr>
          </a:p>
        </p:txBody>
      </p:sp>
      <p:cxnSp>
        <p:nvCxnSpPr>
          <p:cNvPr id="16" name="直接箭头连接符 15"/>
          <p:cNvCxnSpPr/>
          <p:nvPr/>
        </p:nvCxnSpPr>
        <p:spPr>
          <a:xfrm>
            <a:off x="7062470" y="3354705"/>
            <a:ext cx="1613535" cy="889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/>
          <p:nvPr/>
        </p:nvCxnSpPr>
        <p:spPr>
          <a:xfrm flipH="1">
            <a:off x="7235825" y="3077845"/>
            <a:ext cx="13335" cy="136588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6944360" y="3939540"/>
            <a:ext cx="37782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>
                <a:latin typeface="华文宋体" panose="02010600040101010101" pitchFamily="2" charset="-122"/>
                <a:ea typeface="华文宋体" panose="02010600040101010101" pitchFamily="2" charset="-122"/>
              </a:rPr>
              <a:t>2</a:t>
            </a:r>
            <a:endParaRPr lang="en-US" altLang="zh-CN" sz="1200">
              <a:latin typeface="华文宋体" panose="02010600040101010101" pitchFamily="2" charset="-122"/>
              <a:ea typeface="华文宋体" panose="02010600040101010101" pitchFamily="2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8748395" y="3219450"/>
            <a:ext cx="37782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i="1">
                <a:latin typeface="Times New Roman" panose="02020603050405020304" charset="0"/>
                <a:ea typeface="华文宋体" panose="02010600040101010101" pitchFamily="2" charset="-122"/>
                <a:cs typeface="Times New Roman" panose="02020603050405020304" charset="0"/>
              </a:rPr>
              <a:t>x</a:t>
            </a:r>
            <a:endParaRPr lang="en-US" altLang="zh-CN" sz="1200" i="1">
              <a:latin typeface="Times New Roman" panose="02020603050405020304" charset="0"/>
              <a:ea typeface="华文宋体" panose="02010600040101010101" pitchFamily="2" charset="-122"/>
              <a:cs typeface="Times New Roman" panose="02020603050405020304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7091680" y="4512945"/>
            <a:ext cx="37782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i="1">
                <a:latin typeface="Times New Roman" panose="02020603050405020304" charset="0"/>
                <a:ea typeface="华文宋体" panose="02010600040101010101" pitchFamily="2" charset="-122"/>
                <a:cs typeface="Times New Roman" panose="02020603050405020304" charset="0"/>
              </a:rPr>
              <a:t>y</a:t>
            </a:r>
            <a:endParaRPr lang="en-US" altLang="zh-CN" sz="1200" i="1">
              <a:latin typeface="Times New Roman" panose="02020603050405020304" charset="0"/>
              <a:ea typeface="华文宋体" panose="02010600040101010101" pitchFamily="2" charset="-122"/>
              <a:cs typeface="Times New Roman" panose="02020603050405020304" charset="0"/>
            </a:endParaRPr>
          </a:p>
        </p:txBody>
      </p:sp>
      <p:cxnSp>
        <p:nvCxnSpPr>
          <p:cNvPr id="21" name="直接连接符 20"/>
          <p:cNvCxnSpPr/>
          <p:nvPr/>
        </p:nvCxnSpPr>
        <p:spPr>
          <a:xfrm>
            <a:off x="6852920" y="3931920"/>
            <a:ext cx="1895475" cy="6985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 flipH="1">
            <a:off x="7884160" y="3032760"/>
            <a:ext cx="8890" cy="1482725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椭圆 22"/>
          <p:cNvSpPr/>
          <p:nvPr/>
        </p:nvSpPr>
        <p:spPr>
          <a:xfrm>
            <a:off x="7811770" y="3867785"/>
            <a:ext cx="144145" cy="144145"/>
          </a:xfrm>
          <a:prstGeom prst="ellipse">
            <a:avLst/>
          </a:prstGeom>
          <a:noFill/>
          <a:ln w="9525">
            <a:solidFill>
              <a:srgbClr val="FF0000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4" name="文本框 23"/>
          <p:cNvSpPr txBox="1"/>
          <p:nvPr/>
        </p:nvSpPr>
        <p:spPr>
          <a:xfrm>
            <a:off x="7908925" y="3689350"/>
            <a:ext cx="37782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>
                <a:solidFill>
                  <a:srgbClr val="FF0000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？</a:t>
            </a:r>
            <a:endParaRPr lang="zh-CN" altLang="en-US" sz="1200">
              <a:solidFill>
                <a:srgbClr val="FF0000"/>
              </a:solidFill>
              <a:latin typeface="华文宋体" panose="02010600040101010101" pitchFamily="2" charset="-122"/>
              <a:ea typeface="华文宋体" panose="0201060004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框 2"/>
          <p:cNvSpPr txBox="1">
            <a:spLocks noChangeArrowheads="1"/>
          </p:cNvSpPr>
          <p:nvPr/>
        </p:nvSpPr>
        <p:spPr bwMode="auto">
          <a:xfrm>
            <a:off x="2875059" y="51470"/>
            <a:ext cx="111456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9pPr>
          </a:lstStyle>
          <a:p>
            <a:pPr algn="ctr" eaLnBrk="1" hangingPunct="1"/>
            <a:r>
              <a:rPr lang="zh-CN" altLang="en-US" sz="1200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课题综述</a:t>
            </a:r>
            <a:endParaRPr lang="zh-CN" altLang="en-US" sz="1200" dirty="0">
              <a:solidFill>
                <a:schemeClr val="bg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3108343" y="467116"/>
            <a:ext cx="648000" cy="89060"/>
            <a:chOff x="1977863" y="380438"/>
            <a:chExt cx="576000" cy="89060"/>
          </a:xfrm>
          <a:solidFill>
            <a:schemeClr val="accent1"/>
          </a:solidFill>
        </p:grpSpPr>
        <p:sp>
          <p:nvSpPr>
            <p:cNvPr id="28" name="矩形 27"/>
            <p:cNvSpPr/>
            <p:nvPr/>
          </p:nvSpPr>
          <p:spPr>
            <a:xfrm>
              <a:off x="1977863" y="433498"/>
              <a:ext cx="576000" cy="3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9" name="等腰三角形 28"/>
            <p:cNvSpPr/>
            <p:nvPr/>
          </p:nvSpPr>
          <p:spPr>
            <a:xfrm>
              <a:off x="2219439" y="380438"/>
              <a:ext cx="96000" cy="54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30" name="文本框 29"/>
          <p:cNvSpPr txBox="1"/>
          <p:nvPr/>
        </p:nvSpPr>
        <p:spPr>
          <a:xfrm>
            <a:off x="3132302" y="268074"/>
            <a:ext cx="6000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>
                <a:solidFill>
                  <a:schemeClr val="bg1"/>
                </a:solidFill>
                <a:ea typeface="华文细黑" panose="02010600040101010101" pitchFamily="2" charset="-122"/>
              </a:rPr>
              <a:t>Part one</a:t>
            </a:r>
            <a:endParaRPr lang="zh-CN" altLang="en-US" sz="800" dirty="0">
              <a:solidFill>
                <a:schemeClr val="bg1"/>
              </a:solidFill>
              <a:ea typeface="华文细黑" panose="02010600040101010101" pitchFamily="2" charset="-122"/>
            </a:endParaRPr>
          </a:p>
        </p:txBody>
      </p:sp>
      <p:sp>
        <p:nvSpPr>
          <p:cNvPr id="31" name="文本框 2"/>
          <p:cNvSpPr txBox="1">
            <a:spLocks noChangeArrowheads="1"/>
          </p:cNvSpPr>
          <p:nvPr/>
        </p:nvSpPr>
        <p:spPr bwMode="auto">
          <a:xfrm>
            <a:off x="4165594" y="51470"/>
            <a:ext cx="102310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9pPr>
          </a:lstStyle>
          <a:p>
            <a:pPr algn="ctr" eaLnBrk="1" hangingPunct="1"/>
            <a:r>
              <a:rPr lang="zh-CN" altLang="en-US" sz="1200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目前现状</a:t>
            </a:r>
            <a:endParaRPr lang="zh-CN" altLang="en-US" sz="1200" dirty="0">
              <a:solidFill>
                <a:schemeClr val="bg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4377105" y="268074"/>
            <a:ext cx="6000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>
                <a:solidFill>
                  <a:schemeClr val="bg1"/>
                </a:solidFill>
                <a:ea typeface="华文细黑" panose="02010600040101010101" pitchFamily="2" charset="-122"/>
              </a:rPr>
              <a:t>Part two</a:t>
            </a:r>
            <a:endParaRPr lang="zh-CN" altLang="en-US" sz="800" dirty="0">
              <a:solidFill>
                <a:schemeClr val="bg1"/>
              </a:solidFill>
              <a:ea typeface="华文细黑" panose="02010600040101010101" pitchFamily="2" charset="-122"/>
            </a:endParaRPr>
          </a:p>
        </p:txBody>
      </p:sp>
      <p:sp>
        <p:nvSpPr>
          <p:cNvPr id="33" name="文本框 2"/>
          <p:cNvSpPr txBox="1">
            <a:spLocks noChangeArrowheads="1"/>
          </p:cNvSpPr>
          <p:nvPr/>
        </p:nvSpPr>
        <p:spPr bwMode="auto">
          <a:xfrm>
            <a:off x="5364665" y="51470"/>
            <a:ext cx="102310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9pPr>
          </a:lstStyle>
          <a:p>
            <a:pPr algn="ctr" eaLnBrk="1" hangingPunct="1"/>
            <a:r>
              <a:rPr lang="zh-CN" altLang="en-US" sz="1200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研究目标</a:t>
            </a:r>
            <a:endParaRPr lang="zh-CN" altLang="en-US" sz="1200" dirty="0">
              <a:solidFill>
                <a:schemeClr val="bg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5533936" y="268074"/>
            <a:ext cx="64232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>
                <a:solidFill>
                  <a:schemeClr val="bg1"/>
                </a:solidFill>
                <a:ea typeface="华文细黑" panose="02010600040101010101" pitchFamily="2" charset="-122"/>
              </a:rPr>
              <a:t>Part three</a:t>
            </a:r>
            <a:endParaRPr lang="zh-CN" altLang="en-US" sz="800" dirty="0">
              <a:solidFill>
                <a:schemeClr val="bg1"/>
              </a:solidFill>
              <a:ea typeface="华文细黑" panose="02010600040101010101" pitchFamily="2" charset="-122"/>
            </a:endParaRPr>
          </a:p>
        </p:txBody>
      </p:sp>
      <p:sp>
        <p:nvSpPr>
          <p:cNvPr id="35" name="文本框 2"/>
          <p:cNvSpPr txBox="1">
            <a:spLocks noChangeArrowheads="1"/>
          </p:cNvSpPr>
          <p:nvPr/>
        </p:nvSpPr>
        <p:spPr bwMode="auto">
          <a:xfrm>
            <a:off x="6563736" y="51470"/>
            <a:ext cx="102310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9pPr>
          </a:lstStyle>
          <a:p>
            <a:pPr algn="ctr" eaLnBrk="1" hangingPunct="1"/>
            <a:r>
              <a:rPr lang="zh-CN" altLang="en-US" sz="1200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研究过程</a:t>
            </a:r>
            <a:endParaRPr lang="zh-CN" altLang="en-US" sz="1200" dirty="0">
              <a:solidFill>
                <a:schemeClr val="bg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6775247" y="268074"/>
            <a:ext cx="6000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>
                <a:solidFill>
                  <a:schemeClr val="bg1"/>
                </a:solidFill>
                <a:ea typeface="华文细黑" panose="02010600040101010101" pitchFamily="2" charset="-122"/>
              </a:rPr>
              <a:t>Part four</a:t>
            </a:r>
            <a:endParaRPr lang="zh-CN" altLang="en-US" sz="800" dirty="0">
              <a:solidFill>
                <a:schemeClr val="bg1"/>
              </a:solidFill>
              <a:ea typeface="华文细黑" panose="02010600040101010101" pitchFamily="2" charset="-122"/>
            </a:endParaRPr>
          </a:p>
        </p:txBody>
      </p:sp>
      <p:sp>
        <p:nvSpPr>
          <p:cNvPr id="37" name="文本框 2"/>
          <p:cNvSpPr txBox="1">
            <a:spLocks noChangeArrowheads="1"/>
          </p:cNvSpPr>
          <p:nvPr/>
        </p:nvSpPr>
        <p:spPr bwMode="auto">
          <a:xfrm>
            <a:off x="7762806" y="51470"/>
            <a:ext cx="102310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9pPr>
          </a:lstStyle>
          <a:p>
            <a:pPr algn="ctr" eaLnBrk="1" hangingPunct="1"/>
            <a:r>
              <a:rPr lang="zh-CN" altLang="en-US" sz="1200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研究结论</a:t>
            </a:r>
            <a:endParaRPr lang="zh-CN" altLang="en-US" sz="1200" dirty="0">
              <a:solidFill>
                <a:schemeClr val="bg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7927878" y="268074"/>
            <a:ext cx="69296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>
                <a:solidFill>
                  <a:schemeClr val="bg1"/>
                </a:solidFill>
                <a:ea typeface="华文细黑" panose="02010600040101010101" pitchFamily="2" charset="-122"/>
              </a:rPr>
              <a:t>Part five</a:t>
            </a:r>
            <a:endParaRPr lang="zh-CN" altLang="en-US" sz="800" dirty="0">
              <a:solidFill>
                <a:schemeClr val="bg1"/>
              </a:solidFill>
              <a:ea typeface="华文细黑" panose="02010600040101010101" pitchFamily="2" charset="-122"/>
            </a:endParaRPr>
          </a:p>
        </p:txBody>
      </p:sp>
      <p:pic>
        <p:nvPicPr>
          <p:cNvPr id="63" name="图片 6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32335"/>
            <a:ext cx="555600" cy="463926"/>
          </a:xfrm>
          <a:prstGeom prst="rect">
            <a:avLst/>
          </a:prstGeom>
        </p:spPr>
      </p:pic>
      <p:sp>
        <p:nvSpPr>
          <p:cNvPr id="64" name="矩形 63"/>
          <p:cNvSpPr/>
          <p:nvPr/>
        </p:nvSpPr>
        <p:spPr>
          <a:xfrm>
            <a:off x="0" y="1"/>
            <a:ext cx="9144000" cy="5627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文本框 65"/>
          <p:cNvSpPr txBox="1"/>
          <p:nvPr/>
        </p:nvSpPr>
        <p:spPr>
          <a:xfrm>
            <a:off x="3556399" y="285330"/>
            <a:ext cx="561801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大连海事大学 </a:t>
            </a:r>
            <a:r>
              <a:rPr lang="en-US" altLang="zh-CN" sz="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- </a:t>
            </a:r>
            <a:r>
              <a:rPr lang="zh-CN" altLang="en-US" sz="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电航学社 </a:t>
            </a:r>
            <a:r>
              <a:rPr lang="en-US" altLang="zh-CN" sz="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- </a:t>
            </a:r>
            <a:r>
              <a:rPr lang="zh-CN" altLang="en-US" sz="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智能认知与数据计算部</a:t>
            </a:r>
            <a:r>
              <a:rPr lang="en-US" altLang="zh-CN" sz="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(</a:t>
            </a:r>
            <a:r>
              <a:rPr lang="en-US" altLang="zh-CN" sz="800" dirty="0" err="1">
                <a:solidFill>
                  <a:schemeClr val="bg1"/>
                </a:solidFill>
                <a:latin typeface="Bahnschrift Light Condensed" panose="020B0502040204020203" pitchFamily="34" charset="0"/>
              </a:rPr>
              <a:t>ICDC</a:t>
            </a:r>
            <a:r>
              <a:rPr lang="en-US" altLang="zh-CN" sz="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) </a:t>
            </a:r>
            <a:endParaRPr lang="zh-CN" altLang="en-US" sz="800" dirty="0">
              <a:solidFill>
                <a:schemeClr val="bg1"/>
              </a:solidFill>
              <a:latin typeface="Bahnschrift Light Condensed" panose="020B0502040204020203" pitchFamily="34" charset="0"/>
            </a:endParaRPr>
          </a:p>
        </p:txBody>
      </p:sp>
      <p:pic>
        <p:nvPicPr>
          <p:cNvPr id="67" name="图片 66"/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0259A8"/>
              </a:clrFrom>
              <a:clrTo>
                <a:srgbClr val="0259A8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12" t="5969" r="5271" b="5139"/>
          <a:stretch>
            <a:fillRect/>
          </a:stretch>
        </p:blipFill>
        <p:spPr>
          <a:xfrm>
            <a:off x="584890" y="67439"/>
            <a:ext cx="432106" cy="440725"/>
          </a:xfrm>
          <a:prstGeom prst="rect">
            <a:avLst/>
          </a:prstGeom>
        </p:spPr>
      </p:pic>
      <p:sp>
        <p:nvSpPr>
          <p:cNvPr id="69" name="矩形 68"/>
          <p:cNvSpPr/>
          <p:nvPr/>
        </p:nvSpPr>
        <p:spPr>
          <a:xfrm>
            <a:off x="0" y="4858138"/>
            <a:ext cx="9144000" cy="2883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6" y="1"/>
            <a:ext cx="557630" cy="555526"/>
          </a:xfrm>
          <a:prstGeom prst="rect">
            <a:avLst/>
          </a:prstGeom>
        </p:spPr>
      </p:pic>
      <p:sp>
        <p:nvSpPr>
          <p:cNvPr id="62" name="文本框 61"/>
          <p:cNvSpPr txBox="1"/>
          <p:nvPr/>
        </p:nvSpPr>
        <p:spPr>
          <a:xfrm>
            <a:off x="52802" y="4902280"/>
            <a:ext cx="91440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an.hongjun@foxmail.com</a:t>
            </a:r>
            <a:r>
              <a:rPr lang="en-US" altLang="zh-CN" sz="7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| Copyright © Intelligent Cognition and Data Computing department(</a:t>
            </a:r>
            <a:r>
              <a:rPr lang="en-US" altLang="zh-CN" sz="7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ICDC</a:t>
            </a:r>
            <a:r>
              <a:rPr lang="en-US" altLang="zh-CN" sz="7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), </a:t>
            </a:r>
            <a:r>
              <a:rPr lang="en-US" altLang="zh-CN" sz="7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Dianhang</a:t>
            </a:r>
            <a:r>
              <a:rPr lang="en-US" altLang="zh-CN" sz="7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Association, Dalian Maritime University. All rights reserved. </a:t>
            </a:r>
            <a:endParaRPr lang="zh-CN" altLang="en-US" sz="7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4960072" y="61224"/>
            <a:ext cx="418085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050" dirty="0">
                <a:solidFill>
                  <a:schemeClr val="bg1"/>
                </a:solidFill>
                <a:latin typeface="+mn-ea"/>
              </a:rPr>
              <a:t>2021-2022</a:t>
            </a:r>
            <a:r>
              <a:rPr lang="zh-CN" altLang="en-US" sz="1050" dirty="0">
                <a:solidFill>
                  <a:schemeClr val="bg1"/>
                </a:solidFill>
                <a:latin typeface="+mn-ea"/>
              </a:rPr>
              <a:t>学年第二学期培训</a:t>
            </a:r>
            <a:endParaRPr lang="zh-CN" altLang="en-US" sz="1050" dirty="0">
              <a:solidFill>
                <a:schemeClr val="bg1"/>
              </a:solidFill>
              <a:latin typeface="+mn-ea"/>
            </a:endParaRPr>
          </a:p>
        </p:txBody>
      </p:sp>
      <p:grpSp>
        <p:nvGrpSpPr>
          <p:cNvPr id="41" name="组合 40"/>
          <p:cNvGrpSpPr/>
          <p:nvPr/>
        </p:nvGrpSpPr>
        <p:grpSpPr>
          <a:xfrm>
            <a:off x="827584" y="934658"/>
            <a:ext cx="7495412" cy="1011603"/>
            <a:chOff x="2954339" y="1279908"/>
            <a:chExt cx="7162269" cy="952281"/>
          </a:xfrm>
        </p:grpSpPr>
        <p:sp>
          <p:nvSpPr>
            <p:cNvPr id="42" name="矩形 41"/>
            <p:cNvSpPr>
              <a:spLocks noChangeArrowheads="1"/>
            </p:cNvSpPr>
            <p:nvPr/>
          </p:nvSpPr>
          <p:spPr bwMode="auto">
            <a:xfrm>
              <a:off x="2954339" y="1694800"/>
              <a:ext cx="7162269" cy="5373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200" dirty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在数学的数值分析领域中，内插，或称插值，是一种通过已知的、离散的数据点，在范围内推求新数据点的过程或方法。</a:t>
              </a:r>
              <a:endParaRPr lang="zh-CN" altLang="en-US" sz="12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3" name="矩形 42"/>
            <p:cNvSpPr/>
            <p:nvPr/>
          </p:nvSpPr>
          <p:spPr>
            <a:xfrm>
              <a:off x="2963100" y="1279908"/>
              <a:ext cx="1048510" cy="34670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插值问题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5280" y="2067560"/>
            <a:ext cx="5770245" cy="25114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框 2"/>
          <p:cNvSpPr txBox="1">
            <a:spLocks noChangeArrowheads="1"/>
          </p:cNvSpPr>
          <p:nvPr/>
        </p:nvSpPr>
        <p:spPr bwMode="auto">
          <a:xfrm>
            <a:off x="2875059" y="51470"/>
            <a:ext cx="111456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9pPr>
          </a:lstStyle>
          <a:p>
            <a:pPr algn="ctr" eaLnBrk="1" hangingPunct="1"/>
            <a:r>
              <a:rPr lang="zh-CN" altLang="en-US" sz="1200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课题综述</a:t>
            </a:r>
            <a:endParaRPr lang="zh-CN" altLang="en-US" sz="1200" dirty="0">
              <a:solidFill>
                <a:schemeClr val="bg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3108343" y="467116"/>
            <a:ext cx="648000" cy="89060"/>
            <a:chOff x="1977863" y="380438"/>
            <a:chExt cx="576000" cy="89060"/>
          </a:xfrm>
          <a:solidFill>
            <a:schemeClr val="accent1"/>
          </a:solidFill>
        </p:grpSpPr>
        <p:sp>
          <p:nvSpPr>
            <p:cNvPr id="28" name="矩形 27"/>
            <p:cNvSpPr/>
            <p:nvPr/>
          </p:nvSpPr>
          <p:spPr>
            <a:xfrm>
              <a:off x="1977863" y="433498"/>
              <a:ext cx="576000" cy="3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9" name="等腰三角形 28"/>
            <p:cNvSpPr/>
            <p:nvPr/>
          </p:nvSpPr>
          <p:spPr>
            <a:xfrm>
              <a:off x="2219439" y="380438"/>
              <a:ext cx="96000" cy="54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30" name="文本框 29"/>
          <p:cNvSpPr txBox="1"/>
          <p:nvPr/>
        </p:nvSpPr>
        <p:spPr>
          <a:xfrm>
            <a:off x="3132302" y="268074"/>
            <a:ext cx="6000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>
                <a:solidFill>
                  <a:schemeClr val="bg1"/>
                </a:solidFill>
                <a:ea typeface="华文细黑" panose="02010600040101010101" pitchFamily="2" charset="-122"/>
              </a:rPr>
              <a:t>Part one</a:t>
            </a:r>
            <a:endParaRPr lang="zh-CN" altLang="en-US" sz="800" dirty="0">
              <a:solidFill>
                <a:schemeClr val="bg1"/>
              </a:solidFill>
              <a:ea typeface="华文细黑" panose="02010600040101010101" pitchFamily="2" charset="-122"/>
            </a:endParaRPr>
          </a:p>
        </p:txBody>
      </p:sp>
      <p:sp>
        <p:nvSpPr>
          <p:cNvPr id="31" name="文本框 2"/>
          <p:cNvSpPr txBox="1">
            <a:spLocks noChangeArrowheads="1"/>
          </p:cNvSpPr>
          <p:nvPr/>
        </p:nvSpPr>
        <p:spPr bwMode="auto">
          <a:xfrm>
            <a:off x="4165594" y="51470"/>
            <a:ext cx="102310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9pPr>
          </a:lstStyle>
          <a:p>
            <a:pPr algn="ctr" eaLnBrk="1" hangingPunct="1"/>
            <a:r>
              <a:rPr lang="zh-CN" altLang="en-US" sz="1200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目前现状</a:t>
            </a:r>
            <a:endParaRPr lang="zh-CN" altLang="en-US" sz="1200" dirty="0">
              <a:solidFill>
                <a:schemeClr val="bg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4377105" y="268074"/>
            <a:ext cx="6000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>
                <a:solidFill>
                  <a:schemeClr val="bg1"/>
                </a:solidFill>
                <a:ea typeface="华文细黑" panose="02010600040101010101" pitchFamily="2" charset="-122"/>
              </a:rPr>
              <a:t>Part two</a:t>
            </a:r>
            <a:endParaRPr lang="zh-CN" altLang="en-US" sz="800" dirty="0">
              <a:solidFill>
                <a:schemeClr val="bg1"/>
              </a:solidFill>
              <a:ea typeface="华文细黑" panose="02010600040101010101" pitchFamily="2" charset="-122"/>
            </a:endParaRPr>
          </a:p>
        </p:txBody>
      </p:sp>
      <p:sp>
        <p:nvSpPr>
          <p:cNvPr id="33" name="文本框 2"/>
          <p:cNvSpPr txBox="1">
            <a:spLocks noChangeArrowheads="1"/>
          </p:cNvSpPr>
          <p:nvPr/>
        </p:nvSpPr>
        <p:spPr bwMode="auto">
          <a:xfrm>
            <a:off x="5364665" y="51470"/>
            <a:ext cx="102310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9pPr>
          </a:lstStyle>
          <a:p>
            <a:pPr algn="ctr" eaLnBrk="1" hangingPunct="1"/>
            <a:r>
              <a:rPr lang="zh-CN" altLang="en-US" sz="1200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研究目标</a:t>
            </a:r>
            <a:endParaRPr lang="zh-CN" altLang="en-US" sz="1200" dirty="0">
              <a:solidFill>
                <a:schemeClr val="bg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5533936" y="268074"/>
            <a:ext cx="64232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>
                <a:solidFill>
                  <a:schemeClr val="bg1"/>
                </a:solidFill>
                <a:ea typeface="华文细黑" panose="02010600040101010101" pitchFamily="2" charset="-122"/>
              </a:rPr>
              <a:t>Part three</a:t>
            </a:r>
            <a:endParaRPr lang="zh-CN" altLang="en-US" sz="800" dirty="0">
              <a:solidFill>
                <a:schemeClr val="bg1"/>
              </a:solidFill>
              <a:ea typeface="华文细黑" panose="02010600040101010101" pitchFamily="2" charset="-122"/>
            </a:endParaRPr>
          </a:p>
        </p:txBody>
      </p:sp>
      <p:sp>
        <p:nvSpPr>
          <p:cNvPr id="35" name="文本框 2"/>
          <p:cNvSpPr txBox="1">
            <a:spLocks noChangeArrowheads="1"/>
          </p:cNvSpPr>
          <p:nvPr/>
        </p:nvSpPr>
        <p:spPr bwMode="auto">
          <a:xfrm>
            <a:off x="6563736" y="51470"/>
            <a:ext cx="102310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9pPr>
          </a:lstStyle>
          <a:p>
            <a:pPr algn="ctr" eaLnBrk="1" hangingPunct="1"/>
            <a:r>
              <a:rPr lang="zh-CN" altLang="en-US" sz="1200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研究过程</a:t>
            </a:r>
            <a:endParaRPr lang="zh-CN" altLang="en-US" sz="1200" dirty="0">
              <a:solidFill>
                <a:schemeClr val="bg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6775247" y="268074"/>
            <a:ext cx="6000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>
                <a:solidFill>
                  <a:schemeClr val="bg1"/>
                </a:solidFill>
                <a:ea typeface="华文细黑" panose="02010600040101010101" pitchFamily="2" charset="-122"/>
              </a:rPr>
              <a:t>Part four</a:t>
            </a:r>
            <a:endParaRPr lang="zh-CN" altLang="en-US" sz="800" dirty="0">
              <a:solidFill>
                <a:schemeClr val="bg1"/>
              </a:solidFill>
              <a:ea typeface="华文细黑" panose="02010600040101010101" pitchFamily="2" charset="-122"/>
            </a:endParaRPr>
          </a:p>
        </p:txBody>
      </p:sp>
      <p:sp>
        <p:nvSpPr>
          <p:cNvPr id="37" name="文本框 2"/>
          <p:cNvSpPr txBox="1">
            <a:spLocks noChangeArrowheads="1"/>
          </p:cNvSpPr>
          <p:nvPr/>
        </p:nvSpPr>
        <p:spPr bwMode="auto">
          <a:xfrm>
            <a:off x="7762806" y="51470"/>
            <a:ext cx="102310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9pPr>
          </a:lstStyle>
          <a:p>
            <a:pPr algn="ctr" eaLnBrk="1" hangingPunct="1"/>
            <a:r>
              <a:rPr lang="zh-CN" altLang="en-US" sz="1200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研究结论</a:t>
            </a:r>
            <a:endParaRPr lang="zh-CN" altLang="en-US" sz="1200" dirty="0">
              <a:solidFill>
                <a:schemeClr val="bg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7927878" y="268074"/>
            <a:ext cx="69296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>
                <a:solidFill>
                  <a:schemeClr val="bg1"/>
                </a:solidFill>
                <a:ea typeface="华文细黑" panose="02010600040101010101" pitchFamily="2" charset="-122"/>
              </a:rPr>
              <a:t>Part five</a:t>
            </a:r>
            <a:endParaRPr lang="zh-CN" altLang="en-US" sz="800" dirty="0">
              <a:solidFill>
                <a:schemeClr val="bg1"/>
              </a:solidFill>
              <a:ea typeface="华文细黑" panose="02010600040101010101" pitchFamily="2" charset="-122"/>
            </a:endParaRPr>
          </a:p>
        </p:txBody>
      </p:sp>
      <p:pic>
        <p:nvPicPr>
          <p:cNvPr id="63" name="图片 6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32335"/>
            <a:ext cx="555600" cy="463926"/>
          </a:xfrm>
          <a:prstGeom prst="rect">
            <a:avLst/>
          </a:prstGeom>
        </p:spPr>
      </p:pic>
      <p:sp>
        <p:nvSpPr>
          <p:cNvPr id="64" name="矩形 63"/>
          <p:cNvSpPr/>
          <p:nvPr/>
        </p:nvSpPr>
        <p:spPr>
          <a:xfrm>
            <a:off x="0" y="1"/>
            <a:ext cx="9144000" cy="5627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文本框 65"/>
          <p:cNvSpPr txBox="1"/>
          <p:nvPr/>
        </p:nvSpPr>
        <p:spPr>
          <a:xfrm>
            <a:off x="3556399" y="285330"/>
            <a:ext cx="561801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大连海事大学 </a:t>
            </a:r>
            <a:r>
              <a:rPr lang="en-US" altLang="zh-CN" sz="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- </a:t>
            </a:r>
            <a:r>
              <a:rPr lang="zh-CN" altLang="en-US" sz="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电航学社 </a:t>
            </a:r>
            <a:r>
              <a:rPr lang="en-US" altLang="zh-CN" sz="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- </a:t>
            </a:r>
            <a:r>
              <a:rPr lang="zh-CN" altLang="en-US" sz="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智能认知与数据计算部</a:t>
            </a:r>
            <a:r>
              <a:rPr lang="en-US" altLang="zh-CN" sz="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(</a:t>
            </a:r>
            <a:r>
              <a:rPr lang="en-US" altLang="zh-CN" sz="800" dirty="0" err="1">
                <a:solidFill>
                  <a:schemeClr val="bg1"/>
                </a:solidFill>
                <a:latin typeface="Bahnschrift Light Condensed" panose="020B0502040204020203" pitchFamily="34" charset="0"/>
              </a:rPr>
              <a:t>ICDC</a:t>
            </a:r>
            <a:r>
              <a:rPr lang="en-US" altLang="zh-CN" sz="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) </a:t>
            </a:r>
            <a:endParaRPr lang="zh-CN" altLang="en-US" sz="800" dirty="0">
              <a:solidFill>
                <a:schemeClr val="bg1"/>
              </a:solidFill>
              <a:latin typeface="Bahnschrift Light Condensed" panose="020B0502040204020203" pitchFamily="34" charset="0"/>
            </a:endParaRPr>
          </a:p>
        </p:txBody>
      </p:sp>
      <p:pic>
        <p:nvPicPr>
          <p:cNvPr id="67" name="图片 66"/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0259A8"/>
              </a:clrFrom>
              <a:clrTo>
                <a:srgbClr val="0259A8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12" t="5969" r="5271" b="5139"/>
          <a:stretch>
            <a:fillRect/>
          </a:stretch>
        </p:blipFill>
        <p:spPr>
          <a:xfrm>
            <a:off x="584890" y="67439"/>
            <a:ext cx="432106" cy="440725"/>
          </a:xfrm>
          <a:prstGeom prst="rect">
            <a:avLst/>
          </a:prstGeom>
        </p:spPr>
      </p:pic>
      <p:sp>
        <p:nvSpPr>
          <p:cNvPr id="69" name="矩形 68"/>
          <p:cNvSpPr/>
          <p:nvPr/>
        </p:nvSpPr>
        <p:spPr>
          <a:xfrm>
            <a:off x="0" y="4858138"/>
            <a:ext cx="9144000" cy="2883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6" y="1"/>
            <a:ext cx="557630" cy="555526"/>
          </a:xfrm>
          <a:prstGeom prst="rect">
            <a:avLst/>
          </a:prstGeom>
        </p:spPr>
      </p:pic>
      <p:sp>
        <p:nvSpPr>
          <p:cNvPr id="62" name="文本框 61"/>
          <p:cNvSpPr txBox="1"/>
          <p:nvPr/>
        </p:nvSpPr>
        <p:spPr>
          <a:xfrm>
            <a:off x="52802" y="4902280"/>
            <a:ext cx="91440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an.hongjun@foxmail.com</a:t>
            </a:r>
            <a:r>
              <a:rPr lang="en-US" altLang="zh-CN" sz="7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| Copyright © Intelligent Cognition and Data Computing department(</a:t>
            </a:r>
            <a:r>
              <a:rPr lang="en-US" altLang="zh-CN" sz="7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ICDC</a:t>
            </a:r>
            <a:r>
              <a:rPr lang="en-US" altLang="zh-CN" sz="7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), </a:t>
            </a:r>
            <a:r>
              <a:rPr lang="en-US" altLang="zh-CN" sz="7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Dianhang</a:t>
            </a:r>
            <a:r>
              <a:rPr lang="en-US" altLang="zh-CN" sz="7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Association, Dalian Maritime University. All rights reserved. </a:t>
            </a:r>
            <a:endParaRPr lang="zh-CN" altLang="en-US" sz="7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4960072" y="61224"/>
            <a:ext cx="418085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050" dirty="0">
                <a:solidFill>
                  <a:schemeClr val="bg1"/>
                </a:solidFill>
                <a:latin typeface="+mn-ea"/>
              </a:rPr>
              <a:t>2021-2022</a:t>
            </a:r>
            <a:r>
              <a:rPr lang="zh-CN" altLang="en-US" sz="1050" dirty="0">
                <a:solidFill>
                  <a:schemeClr val="bg1"/>
                </a:solidFill>
                <a:latin typeface="+mn-ea"/>
              </a:rPr>
              <a:t>学年第二学期培训</a:t>
            </a:r>
            <a:endParaRPr lang="zh-CN" altLang="en-US" sz="1050" dirty="0">
              <a:solidFill>
                <a:schemeClr val="bg1"/>
              </a:solidFill>
              <a:latin typeface="+mn-ea"/>
            </a:endParaRPr>
          </a:p>
        </p:txBody>
      </p:sp>
      <p:grpSp>
        <p:nvGrpSpPr>
          <p:cNvPr id="41" name="组合 40"/>
          <p:cNvGrpSpPr/>
          <p:nvPr/>
        </p:nvGrpSpPr>
        <p:grpSpPr>
          <a:xfrm>
            <a:off x="827584" y="934658"/>
            <a:ext cx="7495412" cy="771572"/>
            <a:chOff x="2954339" y="1279908"/>
            <a:chExt cx="7162269" cy="726326"/>
          </a:xfrm>
        </p:grpSpPr>
        <p:sp>
          <p:nvSpPr>
            <p:cNvPr id="42" name="矩形 41"/>
            <p:cNvSpPr>
              <a:spLocks noChangeArrowheads="1"/>
            </p:cNvSpPr>
            <p:nvPr/>
          </p:nvSpPr>
          <p:spPr bwMode="auto">
            <a:xfrm>
              <a:off x="2954339" y="1694800"/>
              <a:ext cx="7162269" cy="3114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200" dirty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（板书）</a:t>
              </a:r>
              <a:endParaRPr lang="zh-CN" altLang="en-US" sz="12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3" name="矩形 42"/>
            <p:cNvSpPr/>
            <p:nvPr/>
          </p:nvSpPr>
          <p:spPr>
            <a:xfrm>
              <a:off x="2963100" y="1279908"/>
              <a:ext cx="1266950" cy="34670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线性插值法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框 2"/>
          <p:cNvSpPr txBox="1">
            <a:spLocks noChangeArrowheads="1"/>
          </p:cNvSpPr>
          <p:nvPr/>
        </p:nvSpPr>
        <p:spPr bwMode="auto">
          <a:xfrm>
            <a:off x="2875059" y="51470"/>
            <a:ext cx="111456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9pPr>
          </a:lstStyle>
          <a:p>
            <a:pPr algn="ctr" eaLnBrk="1" hangingPunct="1"/>
            <a:r>
              <a:rPr lang="zh-CN" altLang="en-US" sz="1200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课题综述</a:t>
            </a:r>
            <a:endParaRPr lang="zh-CN" altLang="en-US" sz="1200" dirty="0">
              <a:solidFill>
                <a:schemeClr val="bg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3108343" y="467116"/>
            <a:ext cx="648000" cy="89060"/>
            <a:chOff x="1977863" y="380438"/>
            <a:chExt cx="576000" cy="89060"/>
          </a:xfrm>
          <a:solidFill>
            <a:schemeClr val="accent1"/>
          </a:solidFill>
        </p:grpSpPr>
        <p:sp>
          <p:nvSpPr>
            <p:cNvPr id="28" name="矩形 27"/>
            <p:cNvSpPr/>
            <p:nvPr/>
          </p:nvSpPr>
          <p:spPr>
            <a:xfrm>
              <a:off x="1977863" y="433498"/>
              <a:ext cx="576000" cy="3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9" name="等腰三角形 28"/>
            <p:cNvSpPr/>
            <p:nvPr/>
          </p:nvSpPr>
          <p:spPr>
            <a:xfrm>
              <a:off x="2219439" y="380438"/>
              <a:ext cx="96000" cy="54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30" name="文本框 29"/>
          <p:cNvSpPr txBox="1"/>
          <p:nvPr/>
        </p:nvSpPr>
        <p:spPr>
          <a:xfrm>
            <a:off x="3132302" y="268074"/>
            <a:ext cx="6000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>
                <a:solidFill>
                  <a:schemeClr val="bg1"/>
                </a:solidFill>
                <a:ea typeface="华文细黑" panose="02010600040101010101" pitchFamily="2" charset="-122"/>
              </a:rPr>
              <a:t>Part one</a:t>
            </a:r>
            <a:endParaRPr lang="zh-CN" altLang="en-US" sz="800" dirty="0">
              <a:solidFill>
                <a:schemeClr val="bg1"/>
              </a:solidFill>
              <a:ea typeface="华文细黑" panose="02010600040101010101" pitchFamily="2" charset="-122"/>
            </a:endParaRPr>
          </a:p>
        </p:txBody>
      </p:sp>
      <p:sp>
        <p:nvSpPr>
          <p:cNvPr id="31" name="文本框 2"/>
          <p:cNvSpPr txBox="1">
            <a:spLocks noChangeArrowheads="1"/>
          </p:cNvSpPr>
          <p:nvPr/>
        </p:nvSpPr>
        <p:spPr bwMode="auto">
          <a:xfrm>
            <a:off x="4165594" y="51470"/>
            <a:ext cx="102310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9pPr>
          </a:lstStyle>
          <a:p>
            <a:pPr algn="ctr" eaLnBrk="1" hangingPunct="1"/>
            <a:r>
              <a:rPr lang="zh-CN" altLang="en-US" sz="1200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目前现状</a:t>
            </a:r>
            <a:endParaRPr lang="zh-CN" altLang="en-US" sz="1200" dirty="0">
              <a:solidFill>
                <a:schemeClr val="bg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4377105" y="268074"/>
            <a:ext cx="6000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>
                <a:solidFill>
                  <a:schemeClr val="bg1"/>
                </a:solidFill>
                <a:ea typeface="华文细黑" panose="02010600040101010101" pitchFamily="2" charset="-122"/>
              </a:rPr>
              <a:t>Part two</a:t>
            </a:r>
            <a:endParaRPr lang="zh-CN" altLang="en-US" sz="800" dirty="0">
              <a:solidFill>
                <a:schemeClr val="bg1"/>
              </a:solidFill>
              <a:ea typeface="华文细黑" panose="02010600040101010101" pitchFamily="2" charset="-122"/>
            </a:endParaRPr>
          </a:p>
        </p:txBody>
      </p:sp>
      <p:sp>
        <p:nvSpPr>
          <p:cNvPr id="33" name="文本框 2"/>
          <p:cNvSpPr txBox="1">
            <a:spLocks noChangeArrowheads="1"/>
          </p:cNvSpPr>
          <p:nvPr/>
        </p:nvSpPr>
        <p:spPr bwMode="auto">
          <a:xfrm>
            <a:off x="5364665" y="51470"/>
            <a:ext cx="102310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9pPr>
          </a:lstStyle>
          <a:p>
            <a:pPr algn="ctr" eaLnBrk="1" hangingPunct="1"/>
            <a:r>
              <a:rPr lang="zh-CN" altLang="en-US" sz="1200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研究目标</a:t>
            </a:r>
            <a:endParaRPr lang="zh-CN" altLang="en-US" sz="1200" dirty="0">
              <a:solidFill>
                <a:schemeClr val="bg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5533936" y="268074"/>
            <a:ext cx="64232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>
                <a:solidFill>
                  <a:schemeClr val="bg1"/>
                </a:solidFill>
                <a:ea typeface="华文细黑" panose="02010600040101010101" pitchFamily="2" charset="-122"/>
              </a:rPr>
              <a:t>Part three</a:t>
            </a:r>
            <a:endParaRPr lang="zh-CN" altLang="en-US" sz="800" dirty="0">
              <a:solidFill>
                <a:schemeClr val="bg1"/>
              </a:solidFill>
              <a:ea typeface="华文细黑" panose="02010600040101010101" pitchFamily="2" charset="-122"/>
            </a:endParaRPr>
          </a:p>
        </p:txBody>
      </p:sp>
      <p:sp>
        <p:nvSpPr>
          <p:cNvPr id="35" name="文本框 2"/>
          <p:cNvSpPr txBox="1">
            <a:spLocks noChangeArrowheads="1"/>
          </p:cNvSpPr>
          <p:nvPr/>
        </p:nvSpPr>
        <p:spPr bwMode="auto">
          <a:xfrm>
            <a:off x="6563736" y="51470"/>
            <a:ext cx="102310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9pPr>
          </a:lstStyle>
          <a:p>
            <a:pPr algn="ctr" eaLnBrk="1" hangingPunct="1"/>
            <a:r>
              <a:rPr lang="zh-CN" altLang="en-US" sz="1200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研究过程</a:t>
            </a:r>
            <a:endParaRPr lang="zh-CN" altLang="en-US" sz="1200" dirty="0">
              <a:solidFill>
                <a:schemeClr val="bg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6775247" y="268074"/>
            <a:ext cx="6000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>
                <a:solidFill>
                  <a:schemeClr val="bg1"/>
                </a:solidFill>
                <a:ea typeface="华文细黑" panose="02010600040101010101" pitchFamily="2" charset="-122"/>
              </a:rPr>
              <a:t>Part four</a:t>
            </a:r>
            <a:endParaRPr lang="zh-CN" altLang="en-US" sz="800" dirty="0">
              <a:solidFill>
                <a:schemeClr val="bg1"/>
              </a:solidFill>
              <a:ea typeface="华文细黑" panose="02010600040101010101" pitchFamily="2" charset="-122"/>
            </a:endParaRPr>
          </a:p>
        </p:txBody>
      </p:sp>
      <p:sp>
        <p:nvSpPr>
          <p:cNvPr id="37" name="文本框 2"/>
          <p:cNvSpPr txBox="1">
            <a:spLocks noChangeArrowheads="1"/>
          </p:cNvSpPr>
          <p:nvPr/>
        </p:nvSpPr>
        <p:spPr bwMode="auto">
          <a:xfrm>
            <a:off x="7762806" y="51470"/>
            <a:ext cx="102310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9pPr>
          </a:lstStyle>
          <a:p>
            <a:pPr algn="ctr" eaLnBrk="1" hangingPunct="1"/>
            <a:r>
              <a:rPr lang="zh-CN" altLang="en-US" sz="1200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研究结论</a:t>
            </a:r>
            <a:endParaRPr lang="zh-CN" altLang="en-US" sz="1200" dirty="0">
              <a:solidFill>
                <a:schemeClr val="bg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7927878" y="268074"/>
            <a:ext cx="69296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>
                <a:solidFill>
                  <a:schemeClr val="bg1"/>
                </a:solidFill>
                <a:ea typeface="华文细黑" panose="02010600040101010101" pitchFamily="2" charset="-122"/>
              </a:rPr>
              <a:t>Part five</a:t>
            </a:r>
            <a:endParaRPr lang="zh-CN" altLang="en-US" sz="800" dirty="0">
              <a:solidFill>
                <a:schemeClr val="bg1"/>
              </a:solidFill>
              <a:ea typeface="华文细黑" panose="02010600040101010101" pitchFamily="2" charset="-122"/>
            </a:endParaRPr>
          </a:p>
        </p:txBody>
      </p:sp>
      <p:pic>
        <p:nvPicPr>
          <p:cNvPr id="63" name="图片 6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32335"/>
            <a:ext cx="555600" cy="463926"/>
          </a:xfrm>
          <a:prstGeom prst="rect">
            <a:avLst/>
          </a:prstGeom>
        </p:spPr>
      </p:pic>
      <p:sp>
        <p:nvSpPr>
          <p:cNvPr id="64" name="矩形 63"/>
          <p:cNvSpPr/>
          <p:nvPr/>
        </p:nvSpPr>
        <p:spPr>
          <a:xfrm>
            <a:off x="0" y="1"/>
            <a:ext cx="9144000" cy="5627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文本框 65"/>
          <p:cNvSpPr txBox="1"/>
          <p:nvPr/>
        </p:nvSpPr>
        <p:spPr>
          <a:xfrm>
            <a:off x="3556399" y="285330"/>
            <a:ext cx="561801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大连海事大学 </a:t>
            </a:r>
            <a:r>
              <a:rPr lang="en-US" altLang="zh-CN" sz="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- </a:t>
            </a:r>
            <a:r>
              <a:rPr lang="zh-CN" altLang="en-US" sz="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电航学社 </a:t>
            </a:r>
            <a:r>
              <a:rPr lang="en-US" altLang="zh-CN" sz="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- </a:t>
            </a:r>
            <a:r>
              <a:rPr lang="zh-CN" altLang="en-US" sz="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智能认知与数据计算部</a:t>
            </a:r>
            <a:r>
              <a:rPr lang="en-US" altLang="zh-CN" sz="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(</a:t>
            </a:r>
            <a:r>
              <a:rPr lang="en-US" altLang="zh-CN" sz="800" dirty="0" err="1">
                <a:solidFill>
                  <a:schemeClr val="bg1"/>
                </a:solidFill>
                <a:latin typeface="Bahnschrift Light Condensed" panose="020B0502040204020203" pitchFamily="34" charset="0"/>
              </a:rPr>
              <a:t>ICDC</a:t>
            </a:r>
            <a:r>
              <a:rPr lang="en-US" altLang="zh-CN" sz="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) </a:t>
            </a:r>
            <a:endParaRPr lang="zh-CN" altLang="en-US" sz="800" dirty="0">
              <a:solidFill>
                <a:schemeClr val="bg1"/>
              </a:solidFill>
              <a:latin typeface="Bahnschrift Light Condensed" panose="020B0502040204020203" pitchFamily="34" charset="0"/>
            </a:endParaRPr>
          </a:p>
        </p:txBody>
      </p:sp>
      <p:pic>
        <p:nvPicPr>
          <p:cNvPr id="67" name="图片 66"/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0259A8"/>
              </a:clrFrom>
              <a:clrTo>
                <a:srgbClr val="0259A8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12" t="5969" r="5271" b="5139"/>
          <a:stretch>
            <a:fillRect/>
          </a:stretch>
        </p:blipFill>
        <p:spPr>
          <a:xfrm>
            <a:off x="584890" y="67439"/>
            <a:ext cx="432106" cy="440725"/>
          </a:xfrm>
          <a:prstGeom prst="rect">
            <a:avLst/>
          </a:prstGeom>
        </p:spPr>
      </p:pic>
      <p:sp>
        <p:nvSpPr>
          <p:cNvPr id="69" name="矩形 68"/>
          <p:cNvSpPr/>
          <p:nvPr/>
        </p:nvSpPr>
        <p:spPr>
          <a:xfrm>
            <a:off x="0" y="4858138"/>
            <a:ext cx="9144000" cy="2883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6" y="1"/>
            <a:ext cx="557630" cy="555526"/>
          </a:xfrm>
          <a:prstGeom prst="rect">
            <a:avLst/>
          </a:prstGeom>
        </p:spPr>
      </p:pic>
      <p:sp>
        <p:nvSpPr>
          <p:cNvPr id="62" name="文本框 61"/>
          <p:cNvSpPr txBox="1"/>
          <p:nvPr/>
        </p:nvSpPr>
        <p:spPr>
          <a:xfrm>
            <a:off x="52802" y="4902280"/>
            <a:ext cx="91440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an.hongjun@foxmail.com</a:t>
            </a:r>
            <a:r>
              <a:rPr lang="en-US" altLang="zh-CN" sz="7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| Copyright © Intelligent Cognition and Data Computing department(</a:t>
            </a:r>
            <a:r>
              <a:rPr lang="en-US" altLang="zh-CN" sz="7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ICDC</a:t>
            </a:r>
            <a:r>
              <a:rPr lang="en-US" altLang="zh-CN" sz="7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), </a:t>
            </a:r>
            <a:r>
              <a:rPr lang="en-US" altLang="zh-CN" sz="7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Dianhang</a:t>
            </a:r>
            <a:r>
              <a:rPr lang="en-US" altLang="zh-CN" sz="7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Association, Dalian Maritime University. All rights reserved. </a:t>
            </a:r>
            <a:endParaRPr lang="zh-CN" altLang="en-US" sz="7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4960072" y="61224"/>
            <a:ext cx="418085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050" dirty="0">
                <a:solidFill>
                  <a:schemeClr val="bg1"/>
                </a:solidFill>
                <a:latin typeface="+mn-ea"/>
              </a:rPr>
              <a:t>2021-2022</a:t>
            </a:r>
            <a:r>
              <a:rPr lang="zh-CN" altLang="en-US" sz="1050" dirty="0">
                <a:solidFill>
                  <a:schemeClr val="bg1"/>
                </a:solidFill>
                <a:latin typeface="+mn-ea"/>
              </a:rPr>
              <a:t>学年第二学期培训</a:t>
            </a:r>
            <a:endParaRPr lang="zh-CN" altLang="en-US" sz="1050" dirty="0">
              <a:solidFill>
                <a:schemeClr val="bg1"/>
              </a:solidFill>
              <a:latin typeface="+mn-ea"/>
            </a:endParaRPr>
          </a:p>
        </p:txBody>
      </p:sp>
      <p:grpSp>
        <p:nvGrpSpPr>
          <p:cNvPr id="41" name="组合 40"/>
          <p:cNvGrpSpPr/>
          <p:nvPr/>
        </p:nvGrpSpPr>
        <p:grpSpPr>
          <a:xfrm>
            <a:off x="827584" y="934658"/>
            <a:ext cx="7495412" cy="771572"/>
            <a:chOff x="2954339" y="1279908"/>
            <a:chExt cx="7162269" cy="726326"/>
          </a:xfrm>
        </p:grpSpPr>
        <p:sp>
          <p:nvSpPr>
            <p:cNvPr id="42" name="矩形 41"/>
            <p:cNvSpPr>
              <a:spLocks noChangeArrowheads="1"/>
            </p:cNvSpPr>
            <p:nvPr/>
          </p:nvSpPr>
          <p:spPr bwMode="auto">
            <a:xfrm>
              <a:off x="2954339" y="1694800"/>
              <a:ext cx="7162269" cy="3114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200" dirty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（板书）</a:t>
              </a:r>
              <a:endParaRPr lang="zh-CN" altLang="en-US" sz="12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3" name="矩形 42"/>
            <p:cNvSpPr/>
            <p:nvPr/>
          </p:nvSpPr>
          <p:spPr>
            <a:xfrm>
              <a:off x="2963100" y="1279908"/>
              <a:ext cx="1485389" cy="34670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双线性插值法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矩形 68"/>
          <p:cNvSpPr/>
          <p:nvPr/>
        </p:nvSpPr>
        <p:spPr>
          <a:xfrm>
            <a:off x="0" y="4858138"/>
            <a:ext cx="9144000" cy="2883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2795972" y="987326"/>
            <a:ext cx="3552056" cy="14105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6600" dirty="0">
                <a:solidFill>
                  <a:schemeClr val="accent1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THANKS!</a:t>
            </a:r>
            <a:endParaRPr lang="zh-CN" altLang="en-US" sz="6600" b="0" dirty="0">
              <a:solidFill>
                <a:schemeClr val="accent1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1"/>
            <a:ext cx="9144000" cy="5627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文本框 65"/>
          <p:cNvSpPr txBox="1"/>
          <p:nvPr/>
        </p:nvSpPr>
        <p:spPr>
          <a:xfrm>
            <a:off x="3556399" y="285330"/>
            <a:ext cx="561801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zh-CN" altLang="en-US" sz="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大连海事大学 </a:t>
            </a:r>
            <a:r>
              <a:rPr lang="en-US" altLang="zh-CN" sz="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- </a:t>
            </a:r>
            <a:r>
              <a:rPr lang="zh-CN" altLang="en-US" sz="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电航学社 </a:t>
            </a:r>
            <a:r>
              <a:rPr lang="en-US" altLang="zh-CN" sz="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- </a:t>
            </a:r>
            <a:r>
              <a:rPr lang="zh-CN" altLang="en-US" sz="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智能认知与数据计算部</a:t>
            </a:r>
            <a:r>
              <a:rPr lang="en-US" altLang="zh-CN" sz="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(</a:t>
            </a:r>
            <a:r>
              <a:rPr lang="en-US" altLang="zh-CN" sz="800" dirty="0" err="1">
                <a:solidFill>
                  <a:schemeClr val="bg1"/>
                </a:solidFill>
                <a:latin typeface="Bahnschrift Light Condensed" panose="020B0502040204020203" pitchFamily="34" charset="0"/>
              </a:rPr>
              <a:t>ICDC</a:t>
            </a:r>
            <a:r>
              <a:rPr lang="en-US" altLang="zh-CN" sz="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) </a:t>
            </a:r>
            <a:endParaRPr lang="zh-CN" altLang="en-US" sz="800" dirty="0">
              <a:solidFill>
                <a:schemeClr val="bg1"/>
              </a:solidFill>
              <a:latin typeface="Bahnschrift Light Condensed" panose="020B0502040204020203" pitchFamily="34" charset="0"/>
            </a:endParaRPr>
          </a:p>
        </p:txBody>
      </p:sp>
      <p:pic>
        <p:nvPicPr>
          <p:cNvPr id="67" name="图片 66"/>
          <p:cNvPicPr>
            <a:picLocks noChangeAspect="1"/>
          </p:cNvPicPr>
          <p:nvPr/>
        </p:nvPicPr>
        <p:blipFill rotWithShape="1">
          <a:blip r:embed="rId1" cstate="print">
            <a:clrChange>
              <a:clrFrom>
                <a:srgbClr val="0259A8"/>
              </a:clrFrom>
              <a:clrTo>
                <a:srgbClr val="0259A8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12" t="5969" r="5271" b="5139"/>
          <a:stretch>
            <a:fillRect/>
          </a:stretch>
        </p:blipFill>
        <p:spPr>
          <a:xfrm>
            <a:off x="584890" y="67439"/>
            <a:ext cx="432106" cy="44072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6" y="1"/>
            <a:ext cx="557630" cy="555526"/>
          </a:xfrm>
          <a:prstGeom prst="rect">
            <a:avLst/>
          </a:prstGeom>
        </p:spPr>
      </p:pic>
      <p:sp>
        <p:nvSpPr>
          <p:cNvPr id="62" name="文本框 61"/>
          <p:cNvSpPr txBox="1"/>
          <p:nvPr/>
        </p:nvSpPr>
        <p:spPr>
          <a:xfrm>
            <a:off x="52802" y="4902280"/>
            <a:ext cx="91440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7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an.hongjun@foxmail.com</a:t>
            </a:r>
            <a:r>
              <a:rPr lang="en-US" altLang="zh-CN" sz="7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| Copyright © Intelligent Cognition and Data Computing department(</a:t>
            </a:r>
            <a:r>
              <a:rPr lang="en-US" altLang="zh-CN" sz="7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ICDC</a:t>
            </a:r>
            <a:r>
              <a:rPr lang="en-US" altLang="zh-CN" sz="7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), </a:t>
            </a:r>
            <a:r>
              <a:rPr lang="en-US" altLang="zh-CN" sz="7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Dianhang</a:t>
            </a:r>
            <a:r>
              <a:rPr lang="en-US" altLang="zh-CN" sz="7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Association, Dalian Maritime University. All rights reserved. </a:t>
            </a:r>
            <a:endParaRPr lang="zh-CN" altLang="en-US" sz="7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960072" y="61224"/>
            <a:ext cx="418085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en-US" altLang="zh-CN" sz="1050" dirty="0">
                <a:solidFill>
                  <a:schemeClr val="bg1"/>
                </a:solidFill>
                <a:latin typeface="+mn-ea"/>
              </a:rPr>
              <a:t>2021-2022</a:t>
            </a:r>
            <a:r>
              <a:rPr lang="zh-CN" altLang="en-US" sz="1050" dirty="0">
                <a:solidFill>
                  <a:schemeClr val="bg1"/>
                </a:solidFill>
                <a:latin typeface="+mn-ea"/>
              </a:rPr>
              <a:t>学年第二学期培训</a:t>
            </a:r>
            <a:endParaRPr lang="zh-CN" altLang="en-US" sz="105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737977" y="2791955"/>
            <a:ext cx="3662069" cy="715629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3120736" y="3659241"/>
            <a:ext cx="2902528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600" dirty="0" err="1">
                <a:latin typeface="Javanese Text" panose="02000000000000000000" charset="0"/>
                <a:cs typeface="Javanese Text" panose="02000000000000000000" charset="0"/>
              </a:rPr>
              <a:t>an.hongjun@foxmail.com</a:t>
            </a:r>
            <a:endParaRPr lang="zh-CN" altLang="en-US" sz="1600" dirty="0">
              <a:latin typeface="Javanese Text" panose="02000000000000000000" charset="0"/>
              <a:cs typeface="Javanese Text" panose="02000000000000000000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2970913" y="2761782"/>
            <a:ext cx="864096" cy="749629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50000"/>
              </a:lnSpc>
            </a:pPr>
            <a:r>
              <a:rPr lang="zh-CN" altLang="en-US" sz="1400" dirty="0">
                <a:latin typeface="华文新魏" panose="02010800040101010101" pitchFamily="2" charset="-122"/>
                <a:ea typeface="华文新魏" panose="02010800040101010101" pitchFamily="2" charset="-122"/>
              </a:rPr>
              <a:t>分享人</a:t>
            </a:r>
            <a:endParaRPr lang="en-US" altLang="zh-CN" sz="14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安泓郡</a:t>
            </a:r>
            <a:endParaRPr lang="en-US" altLang="zh-CN" sz="16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4067944" y="2827479"/>
            <a:ext cx="2219123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en-US" altLang="zh-CN" sz="1200" dirty="0" err="1">
                <a:latin typeface="Rockwell Condensed" panose="02060603050405020104" charset="0"/>
                <a:cs typeface="Rockwell Condensed" panose="02060603050405020104" charset="0"/>
              </a:rPr>
              <a:t>ACoTAI</a:t>
            </a:r>
            <a:r>
              <a:rPr lang="en-US" altLang="zh-CN" sz="1200" dirty="0">
                <a:latin typeface="Rockwell Condensed" panose="02060603050405020104" charset="0"/>
                <a:cs typeface="Rockwell Condensed" panose="02060603050405020104" charset="0"/>
              </a:rPr>
              <a:t> Lab, Dalian Maritime University</a:t>
            </a:r>
            <a:endParaRPr lang="en-US" altLang="zh-CN" sz="1200" dirty="0">
              <a:latin typeface="Rockwell Condensed" panose="02060603050405020104" charset="0"/>
              <a:cs typeface="Rockwell Condensed" panose="0206060305040502010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 err="1">
                <a:latin typeface="Rockwell Condensed" panose="02060603050405020104" charset="0"/>
                <a:cs typeface="Rockwell Condensed" panose="02060603050405020104" charset="0"/>
              </a:rPr>
              <a:t>ICDC</a:t>
            </a:r>
            <a:r>
              <a:rPr lang="en-US" altLang="zh-CN" sz="1200" dirty="0">
                <a:latin typeface="Rockwell Condensed" panose="02060603050405020104" charset="0"/>
                <a:cs typeface="Rockwell Condensed" panose="02060603050405020104" charset="0"/>
              </a:rPr>
              <a:t> department, </a:t>
            </a:r>
            <a:r>
              <a:rPr lang="en-US" altLang="zh-CN" sz="1200" dirty="0" err="1">
                <a:latin typeface="Rockwell Condensed" panose="02060603050405020104" charset="0"/>
                <a:cs typeface="Rockwell Condensed" panose="02060603050405020104" charset="0"/>
              </a:rPr>
              <a:t>Dianhang</a:t>
            </a:r>
            <a:r>
              <a:rPr lang="en-US" altLang="zh-CN" sz="1200" dirty="0">
                <a:latin typeface="Rockwell Condensed" panose="02060603050405020104" charset="0"/>
                <a:cs typeface="Rockwell Condensed" panose="02060603050405020104" charset="0"/>
              </a:rPr>
              <a:t> Association</a:t>
            </a:r>
            <a:endParaRPr lang="zh-CN" altLang="en-US" sz="1200" dirty="0">
              <a:latin typeface="Rockwell Condensed" panose="02060603050405020104" charset="0"/>
              <a:cs typeface="Rockwell Condensed" panose="020606030504050201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1996293"/>
            <a:ext cx="3228536" cy="118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352697" y="2309420"/>
            <a:ext cx="1661160" cy="530225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zh-CN" altLang="en-US" sz="3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第三</a:t>
            </a:r>
            <a:r>
              <a:rPr lang="zh-CN" altLang="en-US" sz="3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部分</a:t>
            </a:r>
            <a:endParaRPr lang="zh-CN" altLang="en-US" sz="3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302392" y="1996293"/>
            <a:ext cx="305972" cy="118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62" name="矩形 61"/>
          <p:cNvSpPr/>
          <p:nvPr/>
        </p:nvSpPr>
        <p:spPr>
          <a:xfrm>
            <a:off x="0" y="4858138"/>
            <a:ext cx="9144000" cy="2883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7" name="矩形 86"/>
          <p:cNvSpPr/>
          <p:nvPr/>
        </p:nvSpPr>
        <p:spPr>
          <a:xfrm>
            <a:off x="0" y="1"/>
            <a:ext cx="9144000" cy="5627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9" name="文本框 88"/>
          <p:cNvSpPr txBox="1"/>
          <p:nvPr/>
        </p:nvSpPr>
        <p:spPr>
          <a:xfrm>
            <a:off x="3556399" y="285330"/>
            <a:ext cx="561801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zh-CN" altLang="en-US" sz="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大连海事大学 </a:t>
            </a:r>
            <a:r>
              <a:rPr lang="en-US" altLang="zh-CN" sz="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- </a:t>
            </a:r>
            <a:r>
              <a:rPr lang="zh-CN" altLang="en-US" sz="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电航学社 </a:t>
            </a:r>
            <a:r>
              <a:rPr lang="en-US" altLang="zh-CN" sz="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- </a:t>
            </a:r>
            <a:r>
              <a:rPr lang="zh-CN" altLang="en-US" sz="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智能认知与数据计算部</a:t>
            </a:r>
            <a:r>
              <a:rPr lang="en-US" altLang="zh-CN" sz="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(</a:t>
            </a:r>
            <a:r>
              <a:rPr lang="en-US" altLang="zh-CN" sz="800" dirty="0" err="1">
                <a:solidFill>
                  <a:schemeClr val="bg1"/>
                </a:solidFill>
                <a:latin typeface="Bahnschrift Light Condensed" panose="020B0502040204020203" pitchFamily="34" charset="0"/>
              </a:rPr>
              <a:t>ICDC</a:t>
            </a:r>
            <a:r>
              <a:rPr lang="en-US" altLang="zh-CN" sz="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) </a:t>
            </a:r>
            <a:endParaRPr lang="zh-CN" altLang="en-US" sz="800" dirty="0">
              <a:solidFill>
                <a:schemeClr val="bg1"/>
              </a:solidFill>
              <a:latin typeface="Bahnschrift Light Condensed" panose="020B0502040204020203" pitchFamily="34" charset="0"/>
            </a:endParaRPr>
          </a:p>
        </p:txBody>
      </p:sp>
      <p:pic>
        <p:nvPicPr>
          <p:cNvPr id="90" name="图片 89"/>
          <p:cNvPicPr>
            <a:picLocks noChangeAspect="1"/>
          </p:cNvPicPr>
          <p:nvPr/>
        </p:nvPicPr>
        <p:blipFill rotWithShape="1">
          <a:blip r:embed="rId1" cstate="print">
            <a:clrChange>
              <a:clrFrom>
                <a:srgbClr val="0259A8"/>
              </a:clrFrom>
              <a:clrTo>
                <a:srgbClr val="0259A8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12" t="5969" r="5271" b="5139"/>
          <a:stretch>
            <a:fillRect/>
          </a:stretch>
        </p:blipFill>
        <p:spPr>
          <a:xfrm>
            <a:off x="584890" y="67439"/>
            <a:ext cx="432106" cy="440725"/>
          </a:xfrm>
          <a:prstGeom prst="rect">
            <a:avLst/>
          </a:prstGeom>
        </p:spPr>
      </p:pic>
      <p:pic>
        <p:nvPicPr>
          <p:cNvPr id="91" name="图片 9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6" y="1"/>
            <a:ext cx="557630" cy="555526"/>
          </a:xfrm>
          <a:prstGeom prst="rect">
            <a:avLst/>
          </a:prstGeom>
        </p:spPr>
      </p:pic>
      <p:sp>
        <p:nvSpPr>
          <p:cNvPr id="92" name="文本框 91"/>
          <p:cNvSpPr txBox="1"/>
          <p:nvPr/>
        </p:nvSpPr>
        <p:spPr>
          <a:xfrm>
            <a:off x="52802" y="4902280"/>
            <a:ext cx="91440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7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an.hongjun@foxmail.com</a:t>
            </a:r>
            <a:r>
              <a:rPr lang="en-US" altLang="zh-CN" sz="7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| Copyright © Intelligent Cognition and Data Computing department(</a:t>
            </a:r>
            <a:r>
              <a:rPr lang="en-US" altLang="zh-CN" sz="7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ICDC</a:t>
            </a:r>
            <a:r>
              <a:rPr lang="en-US" altLang="zh-CN" sz="7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), </a:t>
            </a:r>
            <a:r>
              <a:rPr lang="en-US" altLang="zh-CN" sz="7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Dianhang</a:t>
            </a:r>
            <a:r>
              <a:rPr lang="en-US" altLang="zh-CN" sz="7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Association, Dalian Maritime University. All rights reserved. </a:t>
            </a:r>
            <a:endParaRPr lang="zh-CN" altLang="en-US" sz="7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4960072" y="61224"/>
            <a:ext cx="418085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050" dirty="0">
                <a:solidFill>
                  <a:schemeClr val="bg1"/>
                </a:solidFill>
                <a:latin typeface="+mn-ea"/>
              </a:rPr>
              <a:t>2021-2022</a:t>
            </a:r>
            <a:r>
              <a:rPr lang="zh-CN" altLang="en-US" sz="1050" dirty="0">
                <a:solidFill>
                  <a:schemeClr val="bg1"/>
                </a:solidFill>
                <a:latin typeface="+mn-ea"/>
              </a:rPr>
              <a:t>学年第二学期培训</a:t>
            </a:r>
            <a:endParaRPr lang="zh-CN" altLang="en-US" sz="105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6" name="TextBox 23"/>
          <p:cNvSpPr txBox="1"/>
          <p:nvPr/>
        </p:nvSpPr>
        <p:spPr>
          <a:xfrm>
            <a:off x="3773158" y="2399999"/>
            <a:ext cx="1184910" cy="299085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zh-CN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缩放变换</a:t>
            </a:r>
            <a:endParaRPr lang="zh-CN" altLang="en-US" sz="15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TextBox 24"/>
          <p:cNvSpPr txBox="1"/>
          <p:nvPr/>
        </p:nvSpPr>
        <p:spPr>
          <a:xfrm>
            <a:off x="3773158" y="2727415"/>
            <a:ext cx="1184910" cy="299085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zh-CN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剪切变换</a:t>
            </a:r>
            <a:endParaRPr lang="zh-CN" altLang="en-US" sz="15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TextBox 25"/>
          <p:cNvSpPr txBox="1"/>
          <p:nvPr/>
        </p:nvSpPr>
        <p:spPr>
          <a:xfrm>
            <a:off x="5795471" y="2398719"/>
            <a:ext cx="1184910" cy="299085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zh-CN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旋转变换</a:t>
            </a:r>
            <a:endParaRPr lang="zh-CN" altLang="en-US" sz="15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3773158" y="1878865"/>
            <a:ext cx="3352382" cy="375920"/>
            <a:chOff x="3773160" y="1247148"/>
            <a:chExt cx="3352382" cy="375920"/>
          </a:xfrm>
        </p:grpSpPr>
        <p:sp>
          <p:nvSpPr>
            <p:cNvPr id="31" name="TextBox 4"/>
            <p:cNvSpPr txBox="1"/>
            <p:nvPr/>
          </p:nvSpPr>
          <p:spPr>
            <a:xfrm>
              <a:off x="3773160" y="1247148"/>
              <a:ext cx="1417955" cy="375920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/>
            <a:p>
              <a:r>
                <a:rPr lang="en-US" altLang="zh-CN" sz="2000" dirty="0">
                  <a:solidFill>
                    <a:schemeClr val="accent1"/>
                  </a:solidFill>
                  <a:latin typeface="Impact" panose="020B0806030902050204" pitchFamily="34" charset="0"/>
                  <a:ea typeface="微软雅黑" panose="020B0503020204020204" pitchFamily="34" charset="-122"/>
                  <a:cs typeface="Segoe UI Light" panose="020B0502040204020203" pitchFamily="34" charset="0"/>
                </a:rPr>
                <a:t>Linear Trans</a:t>
              </a:r>
              <a:endParaRPr lang="en-US" altLang="zh-CN" sz="2000" dirty="0">
                <a:solidFill>
                  <a:schemeClr val="accent1"/>
                </a:solidFill>
                <a:latin typeface="Impact" panose="020B0806030902050204" pitchFamily="34" charset="0"/>
                <a:ea typeface="微软雅黑" panose="020B0503020204020204" pitchFamily="34" charset="-122"/>
                <a:cs typeface="Segoe UI Light" panose="020B0502040204020203" pitchFamily="34" charset="0"/>
              </a:endParaRP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5388182" y="1247296"/>
              <a:ext cx="1737360" cy="345440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/>
            <a:p>
              <a:r>
                <a: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图像的线性变换</a:t>
              </a:r>
              <a:endPara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3" name="矩形 32"/>
          <p:cNvSpPr/>
          <p:nvPr/>
        </p:nvSpPr>
        <p:spPr>
          <a:xfrm>
            <a:off x="3825914" y="3306883"/>
            <a:ext cx="5319000" cy="20046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0">
        <p14:flip dir="r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1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11" grpId="0" bldLvl="0" animBg="1"/>
      <p:bldP spid="26" grpId="0"/>
      <p:bldP spid="27" grpId="0"/>
      <p:bldP spid="28" grpId="0"/>
      <p:bldP spid="33" grpId="0" bldLvl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框 2"/>
          <p:cNvSpPr txBox="1">
            <a:spLocks noChangeArrowheads="1"/>
          </p:cNvSpPr>
          <p:nvPr/>
        </p:nvSpPr>
        <p:spPr bwMode="auto">
          <a:xfrm>
            <a:off x="2875059" y="51470"/>
            <a:ext cx="111456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9pPr>
          </a:lstStyle>
          <a:p>
            <a:pPr algn="ctr" eaLnBrk="1" hangingPunct="1"/>
            <a:r>
              <a:rPr lang="zh-CN" altLang="en-US" sz="1200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课题综述</a:t>
            </a:r>
            <a:endParaRPr lang="zh-CN" altLang="en-US" sz="1200" dirty="0">
              <a:solidFill>
                <a:schemeClr val="bg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3108343" y="467116"/>
            <a:ext cx="648000" cy="89060"/>
            <a:chOff x="1977863" y="380438"/>
            <a:chExt cx="576000" cy="89060"/>
          </a:xfrm>
          <a:solidFill>
            <a:schemeClr val="accent1"/>
          </a:solidFill>
        </p:grpSpPr>
        <p:sp>
          <p:nvSpPr>
            <p:cNvPr id="28" name="矩形 27"/>
            <p:cNvSpPr/>
            <p:nvPr/>
          </p:nvSpPr>
          <p:spPr>
            <a:xfrm>
              <a:off x="1977863" y="433498"/>
              <a:ext cx="576000" cy="3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9" name="等腰三角形 28"/>
            <p:cNvSpPr/>
            <p:nvPr/>
          </p:nvSpPr>
          <p:spPr>
            <a:xfrm>
              <a:off x="2219439" y="380438"/>
              <a:ext cx="96000" cy="54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30" name="文本框 29"/>
          <p:cNvSpPr txBox="1"/>
          <p:nvPr/>
        </p:nvSpPr>
        <p:spPr>
          <a:xfrm>
            <a:off x="3132302" y="268074"/>
            <a:ext cx="6000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>
                <a:solidFill>
                  <a:schemeClr val="bg1"/>
                </a:solidFill>
                <a:ea typeface="华文细黑" panose="02010600040101010101" pitchFamily="2" charset="-122"/>
              </a:rPr>
              <a:t>Part one</a:t>
            </a:r>
            <a:endParaRPr lang="zh-CN" altLang="en-US" sz="800" dirty="0">
              <a:solidFill>
                <a:schemeClr val="bg1"/>
              </a:solidFill>
              <a:ea typeface="华文细黑" panose="02010600040101010101" pitchFamily="2" charset="-122"/>
            </a:endParaRPr>
          </a:p>
        </p:txBody>
      </p:sp>
      <p:sp>
        <p:nvSpPr>
          <p:cNvPr id="31" name="文本框 2"/>
          <p:cNvSpPr txBox="1">
            <a:spLocks noChangeArrowheads="1"/>
          </p:cNvSpPr>
          <p:nvPr/>
        </p:nvSpPr>
        <p:spPr bwMode="auto">
          <a:xfrm>
            <a:off x="4165594" y="51470"/>
            <a:ext cx="102310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9pPr>
          </a:lstStyle>
          <a:p>
            <a:pPr algn="ctr" eaLnBrk="1" hangingPunct="1"/>
            <a:r>
              <a:rPr lang="zh-CN" altLang="en-US" sz="1200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目前现状</a:t>
            </a:r>
            <a:endParaRPr lang="zh-CN" altLang="en-US" sz="1200" dirty="0">
              <a:solidFill>
                <a:schemeClr val="bg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4377105" y="268074"/>
            <a:ext cx="6000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>
                <a:solidFill>
                  <a:schemeClr val="bg1"/>
                </a:solidFill>
                <a:ea typeface="华文细黑" panose="02010600040101010101" pitchFamily="2" charset="-122"/>
              </a:rPr>
              <a:t>Part two</a:t>
            </a:r>
            <a:endParaRPr lang="zh-CN" altLang="en-US" sz="800" dirty="0">
              <a:solidFill>
                <a:schemeClr val="bg1"/>
              </a:solidFill>
              <a:ea typeface="华文细黑" panose="02010600040101010101" pitchFamily="2" charset="-122"/>
            </a:endParaRPr>
          </a:p>
        </p:txBody>
      </p:sp>
      <p:sp>
        <p:nvSpPr>
          <p:cNvPr id="33" name="文本框 2"/>
          <p:cNvSpPr txBox="1">
            <a:spLocks noChangeArrowheads="1"/>
          </p:cNvSpPr>
          <p:nvPr/>
        </p:nvSpPr>
        <p:spPr bwMode="auto">
          <a:xfrm>
            <a:off x="5364665" y="51470"/>
            <a:ext cx="102310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9pPr>
          </a:lstStyle>
          <a:p>
            <a:pPr algn="ctr" eaLnBrk="1" hangingPunct="1"/>
            <a:r>
              <a:rPr lang="zh-CN" altLang="en-US" sz="1200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研究目标</a:t>
            </a:r>
            <a:endParaRPr lang="zh-CN" altLang="en-US" sz="1200" dirty="0">
              <a:solidFill>
                <a:schemeClr val="bg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5533936" y="268074"/>
            <a:ext cx="64232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>
                <a:solidFill>
                  <a:schemeClr val="bg1"/>
                </a:solidFill>
                <a:ea typeface="华文细黑" panose="02010600040101010101" pitchFamily="2" charset="-122"/>
              </a:rPr>
              <a:t>Part three</a:t>
            </a:r>
            <a:endParaRPr lang="zh-CN" altLang="en-US" sz="800" dirty="0">
              <a:solidFill>
                <a:schemeClr val="bg1"/>
              </a:solidFill>
              <a:ea typeface="华文细黑" panose="02010600040101010101" pitchFamily="2" charset="-122"/>
            </a:endParaRPr>
          </a:p>
        </p:txBody>
      </p:sp>
      <p:sp>
        <p:nvSpPr>
          <p:cNvPr id="35" name="文本框 2"/>
          <p:cNvSpPr txBox="1">
            <a:spLocks noChangeArrowheads="1"/>
          </p:cNvSpPr>
          <p:nvPr/>
        </p:nvSpPr>
        <p:spPr bwMode="auto">
          <a:xfrm>
            <a:off x="6563736" y="51470"/>
            <a:ext cx="102310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9pPr>
          </a:lstStyle>
          <a:p>
            <a:pPr algn="ctr" eaLnBrk="1" hangingPunct="1"/>
            <a:r>
              <a:rPr lang="zh-CN" altLang="en-US" sz="1200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研究过程</a:t>
            </a:r>
            <a:endParaRPr lang="zh-CN" altLang="en-US" sz="1200" dirty="0">
              <a:solidFill>
                <a:schemeClr val="bg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6775247" y="268074"/>
            <a:ext cx="6000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>
                <a:solidFill>
                  <a:schemeClr val="bg1"/>
                </a:solidFill>
                <a:ea typeface="华文细黑" panose="02010600040101010101" pitchFamily="2" charset="-122"/>
              </a:rPr>
              <a:t>Part four</a:t>
            </a:r>
            <a:endParaRPr lang="zh-CN" altLang="en-US" sz="800" dirty="0">
              <a:solidFill>
                <a:schemeClr val="bg1"/>
              </a:solidFill>
              <a:ea typeface="华文细黑" panose="02010600040101010101" pitchFamily="2" charset="-122"/>
            </a:endParaRPr>
          </a:p>
        </p:txBody>
      </p:sp>
      <p:sp>
        <p:nvSpPr>
          <p:cNvPr id="37" name="文本框 2"/>
          <p:cNvSpPr txBox="1">
            <a:spLocks noChangeArrowheads="1"/>
          </p:cNvSpPr>
          <p:nvPr/>
        </p:nvSpPr>
        <p:spPr bwMode="auto">
          <a:xfrm>
            <a:off x="7762806" y="51470"/>
            <a:ext cx="102310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9pPr>
          </a:lstStyle>
          <a:p>
            <a:pPr algn="ctr" eaLnBrk="1" hangingPunct="1"/>
            <a:r>
              <a:rPr lang="zh-CN" altLang="en-US" sz="1200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研究结论</a:t>
            </a:r>
            <a:endParaRPr lang="zh-CN" altLang="en-US" sz="1200" dirty="0">
              <a:solidFill>
                <a:schemeClr val="bg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7927878" y="268074"/>
            <a:ext cx="69296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>
                <a:solidFill>
                  <a:schemeClr val="bg1"/>
                </a:solidFill>
                <a:ea typeface="华文细黑" panose="02010600040101010101" pitchFamily="2" charset="-122"/>
              </a:rPr>
              <a:t>Part five</a:t>
            </a:r>
            <a:endParaRPr lang="zh-CN" altLang="en-US" sz="800" dirty="0">
              <a:solidFill>
                <a:schemeClr val="bg1"/>
              </a:solidFill>
              <a:ea typeface="华文细黑" panose="02010600040101010101" pitchFamily="2" charset="-122"/>
            </a:endParaRPr>
          </a:p>
        </p:txBody>
      </p:sp>
      <p:pic>
        <p:nvPicPr>
          <p:cNvPr id="63" name="图片 6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32335"/>
            <a:ext cx="555600" cy="463926"/>
          </a:xfrm>
          <a:prstGeom prst="rect">
            <a:avLst/>
          </a:prstGeom>
        </p:spPr>
      </p:pic>
      <p:sp>
        <p:nvSpPr>
          <p:cNvPr id="64" name="矩形 63"/>
          <p:cNvSpPr/>
          <p:nvPr/>
        </p:nvSpPr>
        <p:spPr>
          <a:xfrm>
            <a:off x="0" y="1"/>
            <a:ext cx="9144000" cy="5627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文本框 65"/>
          <p:cNvSpPr txBox="1"/>
          <p:nvPr/>
        </p:nvSpPr>
        <p:spPr>
          <a:xfrm>
            <a:off x="3556399" y="285330"/>
            <a:ext cx="561801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大连海事大学 </a:t>
            </a:r>
            <a:r>
              <a:rPr lang="en-US" altLang="zh-CN" sz="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- </a:t>
            </a:r>
            <a:r>
              <a:rPr lang="zh-CN" altLang="en-US" sz="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电航学社 </a:t>
            </a:r>
            <a:r>
              <a:rPr lang="en-US" altLang="zh-CN" sz="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- </a:t>
            </a:r>
            <a:r>
              <a:rPr lang="zh-CN" altLang="en-US" sz="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智能认知与数据计算部</a:t>
            </a:r>
            <a:r>
              <a:rPr lang="en-US" altLang="zh-CN" sz="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(</a:t>
            </a:r>
            <a:r>
              <a:rPr lang="en-US" altLang="zh-CN" sz="800" dirty="0" err="1">
                <a:solidFill>
                  <a:schemeClr val="bg1"/>
                </a:solidFill>
                <a:latin typeface="Bahnschrift Light Condensed" panose="020B0502040204020203" pitchFamily="34" charset="0"/>
              </a:rPr>
              <a:t>ICDC</a:t>
            </a:r>
            <a:r>
              <a:rPr lang="en-US" altLang="zh-CN" sz="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) </a:t>
            </a:r>
            <a:endParaRPr lang="zh-CN" altLang="en-US" sz="800" dirty="0">
              <a:solidFill>
                <a:schemeClr val="bg1"/>
              </a:solidFill>
              <a:latin typeface="Bahnschrift Light Condensed" panose="020B0502040204020203" pitchFamily="34" charset="0"/>
            </a:endParaRPr>
          </a:p>
        </p:txBody>
      </p:sp>
      <p:pic>
        <p:nvPicPr>
          <p:cNvPr id="67" name="图片 66"/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0259A8"/>
              </a:clrFrom>
              <a:clrTo>
                <a:srgbClr val="0259A8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12" t="5969" r="5271" b="5139"/>
          <a:stretch>
            <a:fillRect/>
          </a:stretch>
        </p:blipFill>
        <p:spPr>
          <a:xfrm>
            <a:off x="584890" y="67439"/>
            <a:ext cx="432106" cy="440725"/>
          </a:xfrm>
          <a:prstGeom prst="rect">
            <a:avLst/>
          </a:prstGeom>
        </p:spPr>
      </p:pic>
      <p:sp>
        <p:nvSpPr>
          <p:cNvPr id="69" name="矩形 68"/>
          <p:cNvSpPr/>
          <p:nvPr/>
        </p:nvSpPr>
        <p:spPr>
          <a:xfrm>
            <a:off x="0" y="4858138"/>
            <a:ext cx="9144000" cy="2883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6" y="1"/>
            <a:ext cx="557630" cy="555526"/>
          </a:xfrm>
          <a:prstGeom prst="rect">
            <a:avLst/>
          </a:prstGeom>
        </p:spPr>
      </p:pic>
      <p:sp>
        <p:nvSpPr>
          <p:cNvPr id="62" name="文本框 61"/>
          <p:cNvSpPr txBox="1"/>
          <p:nvPr/>
        </p:nvSpPr>
        <p:spPr>
          <a:xfrm>
            <a:off x="52802" y="4902280"/>
            <a:ext cx="91440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an.hongjun@foxmail.com</a:t>
            </a:r>
            <a:r>
              <a:rPr lang="en-US" altLang="zh-CN" sz="7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| Copyright © Intelligent Cognition and Data Computing department(</a:t>
            </a:r>
            <a:r>
              <a:rPr lang="en-US" altLang="zh-CN" sz="7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ICDC</a:t>
            </a:r>
            <a:r>
              <a:rPr lang="en-US" altLang="zh-CN" sz="7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), </a:t>
            </a:r>
            <a:r>
              <a:rPr lang="en-US" altLang="zh-CN" sz="7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Dianhang</a:t>
            </a:r>
            <a:r>
              <a:rPr lang="en-US" altLang="zh-CN" sz="7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Association, Dalian Maritime University. All rights reserved. </a:t>
            </a:r>
            <a:endParaRPr lang="zh-CN" altLang="en-US" sz="7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4960072" y="61224"/>
            <a:ext cx="418085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050" dirty="0">
                <a:solidFill>
                  <a:schemeClr val="bg1"/>
                </a:solidFill>
                <a:latin typeface="+mn-ea"/>
              </a:rPr>
              <a:t>2021-2022</a:t>
            </a:r>
            <a:r>
              <a:rPr lang="zh-CN" altLang="en-US" sz="1050" dirty="0">
                <a:solidFill>
                  <a:schemeClr val="bg1"/>
                </a:solidFill>
                <a:latin typeface="+mn-ea"/>
              </a:rPr>
              <a:t>学年第二学期培训</a:t>
            </a:r>
            <a:endParaRPr lang="zh-CN" altLang="en-US" sz="1050" dirty="0">
              <a:solidFill>
                <a:schemeClr val="bg1"/>
              </a:solidFill>
              <a:latin typeface="+mn-ea"/>
            </a:endParaRPr>
          </a:p>
        </p:txBody>
      </p:sp>
      <p:grpSp>
        <p:nvGrpSpPr>
          <p:cNvPr id="41" name="组合 40"/>
          <p:cNvGrpSpPr/>
          <p:nvPr/>
        </p:nvGrpSpPr>
        <p:grpSpPr>
          <a:xfrm>
            <a:off x="683439" y="915608"/>
            <a:ext cx="4775835" cy="2689860"/>
            <a:chOff x="2954339" y="1279908"/>
            <a:chExt cx="4563567" cy="2532123"/>
          </a:xfrm>
        </p:grpSpPr>
        <p:sp>
          <p:nvSpPr>
            <p:cNvPr id="42" name="矩形 41"/>
            <p:cNvSpPr>
              <a:spLocks noChangeArrowheads="1"/>
            </p:cNvSpPr>
            <p:nvPr/>
          </p:nvSpPr>
          <p:spPr bwMode="auto">
            <a:xfrm>
              <a:off x="2954339" y="1694755"/>
              <a:ext cx="4563567" cy="21172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endParaRPr lang="zh-CN" altLang="en-US" sz="12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30000"/>
                </a:lnSpc>
              </a:pPr>
              <a:endParaRPr lang="zh-CN" altLang="en-US" sz="12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30000"/>
                </a:lnSpc>
              </a:pPr>
              <a:endParaRPr lang="zh-CN" altLang="en-US" sz="12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30000"/>
                </a:lnSpc>
              </a:pPr>
              <a:endParaRPr lang="zh-CN" altLang="en-US" sz="12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30000"/>
                </a:lnSpc>
              </a:pPr>
              <a:endParaRPr lang="zh-CN" altLang="en-US" sz="12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30000"/>
                </a:lnSpc>
              </a:pPr>
              <a:endParaRPr lang="zh-CN" altLang="en-US" sz="12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30000"/>
                </a:lnSpc>
              </a:pPr>
              <a:endParaRPr lang="zh-CN" altLang="en-US" sz="12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30000"/>
                </a:lnSpc>
              </a:pPr>
              <a:endParaRPr lang="zh-CN" altLang="en-US" sz="12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30000"/>
                </a:lnSpc>
              </a:pPr>
              <a:endParaRPr lang="zh-CN" altLang="en-US" sz="12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3" name="矩形 42"/>
            <p:cNvSpPr/>
            <p:nvPr/>
          </p:nvSpPr>
          <p:spPr>
            <a:xfrm>
              <a:off x="2963100" y="1279908"/>
              <a:ext cx="1048510" cy="34670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缩放变换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aphicFrame>
        <p:nvGraphicFramePr>
          <p:cNvPr id="9" name="对象 8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6804025" y="2280920"/>
          <a:ext cx="836295" cy="5886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r:id="rId4" imgW="685800" imgH="482600" progId="Equation.KSEE3">
                  <p:embed/>
                </p:oleObj>
              </mc:Choice>
              <mc:Fallback>
                <p:oleObj name="" r:id="rId4" imgW="685800" imgH="4826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804025" y="2280920"/>
                        <a:ext cx="836295" cy="5886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矩形 12"/>
          <p:cNvSpPr>
            <a:spLocks noChangeArrowheads="1"/>
          </p:cNvSpPr>
          <p:nvPr/>
        </p:nvSpPr>
        <p:spPr bwMode="auto">
          <a:xfrm>
            <a:off x="5784850" y="1704975"/>
            <a:ext cx="2907665" cy="1529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p>
            <a:pPr>
              <a:lnSpc>
                <a:spcPct val="130000"/>
              </a:lnSpc>
            </a:pPr>
            <a:r>
              <a:rPr lang="en-US" altLang="zh-CN" sz="12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r>
              <a:rPr lang="zh-CN" altLang="en-US" sz="12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新图形与旧图形各像素点坐标存在如下关系：</a:t>
            </a:r>
            <a:endParaRPr lang="zh-CN" altLang="en-US" sz="1200" dirty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endParaRPr lang="zh-CN" altLang="en-US" sz="1200" dirty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endParaRPr lang="zh-CN" altLang="en-US" sz="1200" dirty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endParaRPr lang="zh-CN" altLang="en-US" sz="1200" dirty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可以表示成如下形式：</a:t>
            </a:r>
            <a:endParaRPr lang="zh-CN" altLang="en-US" sz="1200" dirty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4" name="对象 13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6635750" y="3289300"/>
          <a:ext cx="1270000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" r:id="rId6" imgW="1270000" imgH="482600" progId="Equation.KSEE3">
                  <p:embed/>
                </p:oleObj>
              </mc:Choice>
              <mc:Fallback>
                <p:oleObj name="" r:id="rId6" imgW="1270000" imgH="482600" progId="Equation.KSEE3">
                  <p:embed/>
                  <p:pic>
                    <p:nvPicPr>
                      <p:cNvPr id="0" name="图片 1025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635750" y="3289300"/>
                        <a:ext cx="1270000" cy="482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5" name="图片 14" descr="Lenna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5650" y="1923415"/>
            <a:ext cx="1955800" cy="1955800"/>
          </a:xfrm>
          <a:prstGeom prst="rect">
            <a:avLst/>
          </a:prstGeom>
        </p:spPr>
      </p:pic>
      <p:pic>
        <p:nvPicPr>
          <p:cNvPr id="16" name="图片 15" descr="Lenna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22750" y="2427605"/>
            <a:ext cx="1069340" cy="1069340"/>
          </a:xfrm>
          <a:prstGeom prst="rect">
            <a:avLst/>
          </a:prstGeom>
        </p:spPr>
      </p:pic>
      <p:sp>
        <p:nvSpPr>
          <p:cNvPr id="17" name="右箭头 16"/>
          <p:cNvSpPr/>
          <p:nvPr/>
        </p:nvSpPr>
        <p:spPr>
          <a:xfrm>
            <a:off x="3012440" y="2787650"/>
            <a:ext cx="838835" cy="2978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框 2"/>
          <p:cNvSpPr txBox="1">
            <a:spLocks noChangeArrowheads="1"/>
          </p:cNvSpPr>
          <p:nvPr/>
        </p:nvSpPr>
        <p:spPr bwMode="auto">
          <a:xfrm>
            <a:off x="2875059" y="51470"/>
            <a:ext cx="111456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9pPr>
          </a:lstStyle>
          <a:p>
            <a:pPr algn="ctr" eaLnBrk="1" hangingPunct="1"/>
            <a:r>
              <a:rPr lang="zh-CN" altLang="en-US" sz="1200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课题综述</a:t>
            </a:r>
            <a:endParaRPr lang="zh-CN" altLang="en-US" sz="1200" dirty="0">
              <a:solidFill>
                <a:schemeClr val="bg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3108343" y="467116"/>
            <a:ext cx="648000" cy="89060"/>
            <a:chOff x="1977863" y="380438"/>
            <a:chExt cx="576000" cy="89060"/>
          </a:xfrm>
          <a:solidFill>
            <a:schemeClr val="accent1"/>
          </a:solidFill>
        </p:grpSpPr>
        <p:sp>
          <p:nvSpPr>
            <p:cNvPr id="28" name="矩形 27"/>
            <p:cNvSpPr/>
            <p:nvPr/>
          </p:nvSpPr>
          <p:spPr>
            <a:xfrm>
              <a:off x="1977863" y="433498"/>
              <a:ext cx="576000" cy="3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9" name="等腰三角形 28"/>
            <p:cNvSpPr/>
            <p:nvPr/>
          </p:nvSpPr>
          <p:spPr>
            <a:xfrm>
              <a:off x="2219439" y="380438"/>
              <a:ext cx="96000" cy="54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30" name="文本框 29"/>
          <p:cNvSpPr txBox="1"/>
          <p:nvPr/>
        </p:nvSpPr>
        <p:spPr>
          <a:xfrm>
            <a:off x="3132302" y="268074"/>
            <a:ext cx="6000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>
                <a:solidFill>
                  <a:schemeClr val="bg1"/>
                </a:solidFill>
                <a:ea typeface="华文细黑" panose="02010600040101010101" pitchFamily="2" charset="-122"/>
              </a:rPr>
              <a:t>Part one</a:t>
            </a:r>
            <a:endParaRPr lang="zh-CN" altLang="en-US" sz="800" dirty="0">
              <a:solidFill>
                <a:schemeClr val="bg1"/>
              </a:solidFill>
              <a:ea typeface="华文细黑" panose="02010600040101010101" pitchFamily="2" charset="-122"/>
            </a:endParaRPr>
          </a:p>
        </p:txBody>
      </p:sp>
      <p:sp>
        <p:nvSpPr>
          <p:cNvPr id="31" name="文本框 2"/>
          <p:cNvSpPr txBox="1">
            <a:spLocks noChangeArrowheads="1"/>
          </p:cNvSpPr>
          <p:nvPr/>
        </p:nvSpPr>
        <p:spPr bwMode="auto">
          <a:xfrm>
            <a:off x="4165594" y="51470"/>
            <a:ext cx="102310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9pPr>
          </a:lstStyle>
          <a:p>
            <a:pPr algn="ctr" eaLnBrk="1" hangingPunct="1"/>
            <a:r>
              <a:rPr lang="zh-CN" altLang="en-US" sz="1200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目前现状</a:t>
            </a:r>
            <a:endParaRPr lang="zh-CN" altLang="en-US" sz="1200" dirty="0">
              <a:solidFill>
                <a:schemeClr val="bg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4377105" y="268074"/>
            <a:ext cx="6000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>
                <a:solidFill>
                  <a:schemeClr val="bg1"/>
                </a:solidFill>
                <a:ea typeface="华文细黑" panose="02010600040101010101" pitchFamily="2" charset="-122"/>
              </a:rPr>
              <a:t>Part two</a:t>
            </a:r>
            <a:endParaRPr lang="zh-CN" altLang="en-US" sz="800" dirty="0">
              <a:solidFill>
                <a:schemeClr val="bg1"/>
              </a:solidFill>
              <a:ea typeface="华文细黑" panose="02010600040101010101" pitchFamily="2" charset="-122"/>
            </a:endParaRPr>
          </a:p>
        </p:txBody>
      </p:sp>
      <p:sp>
        <p:nvSpPr>
          <p:cNvPr id="33" name="文本框 2"/>
          <p:cNvSpPr txBox="1">
            <a:spLocks noChangeArrowheads="1"/>
          </p:cNvSpPr>
          <p:nvPr/>
        </p:nvSpPr>
        <p:spPr bwMode="auto">
          <a:xfrm>
            <a:off x="5364665" y="51470"/>
            <a:ext cx="102310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9pPr>
          </a:lstStyle>
          <a:p>
            <a:pPr algn="ctr" eaLnBrk="1" hangingPunct="1"/>
            <a:r>
              <a:rPr lang="zh-CN" altLang="en-US" sz="1200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研究目标</a:t>
            </a:r>
            <a:endParaRPr lang="zh-CN" altLang="en-US" sz="1200" dirty="0">
              <a:solidFill>
                <a:schemeClr val="bg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5533936" y="268074"/>
            <a:ext cx="64232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>
                <a:solidFill>
                  <a:schemeClr val="bg1"/>
                </a:solidFill>
                <a:ea typeface="华文细黑" panose="02010600040101010101" pitchFamily="2" charset="-122"/>
              </a:rPr>
              <a:t>Part three</a:t>
            </a:r>
            <a:endParaRPr lang="zh-CN" altLang="en-US" sz="800" dirty="0">
              <a:solidFill>
                <a:schemeClr val="bg1"/>
              </a:solidFill>
              <a:ea typeface="华文细黑" panose="02010600040101010101" pitchFamily="2" charset="-122"/>
            </a:endParaRPr>
          </a:p>
        </p:txBody>
      </p:sp>
      <p:sp>
        <p:nvSpPr>
          <p:cNvPr id="35" name="文本框 2"/>
          <p:cNvSpPr txBox="1">
            <a:spLocks noChangeArrowheads="1"/>
          </p:cNvSpPr>
          <p:nvPr/>
        </p:nvSpPr>
        <p:spPr bwMode="auto">
          <a:xfrm>
            <a:off x="6563736" y="51470"/>
            <a:ext cx="102310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9pPr>
          </a:lstStyle>
          <a:p>
            <a:pPr algn="ctr" eaLnBrk="1" hangingPunct="1"/>
            <a:r>
              <a:rPr lang="zh-CN" altLang="en-US" sz="1200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研究过程</a:t>
            </a:r>
            <a:endParaRPr lang="zh-CN" altLang="en-US" sz="1200" dirty="0">
              <a:solidFill>
                <a:schemeClr val="bg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6775247" y="268074"/>
            <a:ext cx="6000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>
                <a:solidFill>
                  <a:schemeClr val="bg1"/>
                </a:solidFill>
                <a:ea typeface="华文细黑" panose="02010600040101010101" pitchFamily="2" charset="-122"/>
              </a:rPr>
              <a:t>Part four</a:t>
            </a:r>
            <a:endParaRPr lang="zh-CN" altLang="en-US" sz="800" dirty="0">
              <a:solidFill>
                <a:schemeClr val="bg1"/>
              </a:solidFill>
              <a:ea typeface="华文细黑" panose="02010600040101010101" pitchFamily="2" charset="-122"/>
            </a:endParaRPr>
          </a:p>
        </p:txBody>
      </p:sp>
      <p:sp>
        <p:nvSpPr>
          <p:cNvPr id="37" name="文本框 2"/>
          <p:cNvSpPr txBox="1">
            <a:spLocks noChangeArrowheads="1"/>
          </p:cNvSpPr>
          <p:nvPr/>
        </p:nvSpPr>
        <p:spPr bwMode="auto">
          <a:xfrm>
            <a:off x="7762806" y="51470"/>
            <a:ext cx="102310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9pPr>
          </a:lstStyle>
          <a:p>
            <a:pPr algn="ctr" eaLnBrk="1" hangingPunct="1"/>
            <a:r>
              <a:rPr lang="zh-CN" altLang="en-US" sz="1200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研究结论</a:t>
            </a:r>
            <a:endParaRPr lang="zh-CN" altLang="en-US" sz="1200" dirty="0">
              <a:solidFill>
                <a:schemeClr val="bg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7927878" y="268074"/>
            <a:ext cx="69296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>
                <a:solidFill>
                  <a:schemeClr val="bg1"/>
                </a:solidFill>
                <a:ea typeface="华文细黑" panose="02010600040101010101" pitchFamily="2" charset="-122"/>
              </a:rPr>
              <a:t>Part five</a:t>
            </a:r>
            <a:endParaRPr lang="zh-CN" altLang="en-US" sz="800" dirty="0">
              <a:solidFill>
                <a:schemeClr val="bg1"/>
              </a:solidFill>
              <a:ea typeface="华文细黑" panose="02010600040101010101" pitchFamily="2" charset="-122"/>
            </a:endParaRPr>
          </a:p>
        </p:txBody>
      </p:sp>
      <p:pic>
        <p:nvPicPr>
          <p:cNvPr id="63" name="图片 6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32335"/>
            <a:ext cx="555600" cy="463926"/>
          </a:xfrm>
          <a:prstGeom prst="rect">
            <a:avLst/>
          </a:prstGeom>
        </p:spPr>
      </p:pic>
      <p:sp>
        <p:nvSpPr>
          <p:cNvPr id="64" name="矩形 63"/>
          <p:cNvSpPr/>
          <p:nvPr/>
        </p:nvSpPr>
        <p:spPr>
          <a:xfrm>
            <a:off x="0" y="1"/>
            <a:ext cx="9144000" cy="5627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文本框 65"/>
          <p:cNvSpPr txBox="1"/>
          <p:nvPr/>
        </p:nvSpPr>
        <p:spPr>
          <a:xfrm>
            <a:off x="3556399" y="285330"/>
            <a:ext cx="561801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大连海事大学 </a:t>
            </a:r>
            <a:r>
              <a:rPr lang="en-US" altLang="zh-CN" sz="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- </a:t>
            </a:r>
            <a:r>
              <a:rPr lang="zh-CN" altLang="en-US" sz="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电航学社 </a:t>
            </a:r>
            <a:r>
              <a:rPr lang="en-US" altLang="zh-CN" sz="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- </a:t>
            </a:r>
            <a:r>
              <a:rPr lang="zh-CN" altLang="en-US" sz="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智能认知与数据计算部</a:t>
            </a:r>
            <a:r>
              <a:rPr lang="en-US" altLang="zh-CN" sz="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(</a:t>
            </a:r>
            <a:r>
              <a:rPr lang="en-US" altLang="zh-CN" sz="800" dirty="0" err="1">
                <a:solidFill>
                  <a:schemeClr val="bg1"/>
                </a:solidFill>
                <a:latin typeface="Bahnschrift Light Condensed" panose="020B0502040204020203" pitchFamily="34" charset="0"/>
              </a:rPr>
              <a:t>ICDC</a:t>
            </a:r>
            <a:r>
              <a:rPr lang="en-US" altLang="zh-CN" sz="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) </a:t>
            </a:r>
            <a:endParaRPr lang="zh-CN" altLang="en-US" sz="800" dirty="0">
              <a:solidFill>
                <a:schemeClr val="bg1"/>
              </a:solidFill>
              <a:latin typeface="Bahnschrift Light Condensed" panose="020B0502040204020203" pitchFamily="34" charset="0"/>
            </a:endParaRPr>
          </a:p>
        </p:txBody>
      </p:sp>
      <p:pic>
        <p:nvPicPr>
          <p:cNvPr id="67" name="图片 66"/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0259A8"/>
              </a:clrFrom>
              <a:clrTo>
                <a:srgbClr val="0259A8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12" t="5969" r="5271" b="5139"/>
          <a:stretch>
            <a:fillRect/>
          </a:stretch>
        </p:blipFill>
        <p:spPr>
          <a:xfrm>
            <a:off x="584890" y="67439"/>
            <a:ext cx="432106" cy="440725"/>
          </a:xfrm>
          <a:prstGeom prst="rect">
            <a:avLst/>
          </a:prstGeom>
        </p:spPr>
      </p:pic>
      <p:sp>
        <p:nvSpPr>
          <p:cNvPr id="69" name="矩形 68"/>
          <p:cNvSpPr/>
          <p:nvPr/>
        </p:nvSpPr>
        <p:spPr>
          <a:xfrm>
            <a:off x="0" y="4858138"/>
            <a:ext cx="9144000" cy="2883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6" y="1"/>
            <a:ext cx="557630" cy="555526"/>
          </a:xfrm>
          <a:prstGeom prst="rect">
            <a:avLst/>
          </a:prstGeom>
        </p:spPr>
      </p:pic>
      <p:sp>
        <p:nvSpPr>
          <p:cNvPr id="62" name="文本框 61"/>
          <p:cNvSpPr txBox="1"/>
          <p:nvPr/>
        </p:nvSpPr>
        <p:spPr>
          <a:xfrm>
            <a:off x="52802" y="4902280"/>
            <a:ext cx="91440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an.hongjun@foxmail.com</a:t>
            </a:r>
            <a:r>
              <a:rPr lang="en-US" altLang="zh-CN" sz="7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| Copyright © Intelligent Cognition and Data Computing department(</a:t>
            </a:r>
            <a:r>
              <a:rPr lang="en-US" altLang="zh-CN" sz="7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ICDC</a:t>
            </a:r>
            <a:r>
              <a:rPr lang="en-US" altLang="zh-CN" sz="7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), </a:t>
            </a:r>
            <a:r>
              <a:rPr lang="en-US" altLang="zh-CN" sz="7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Dianhang</a:t>
            </a:r>
            <a:r>
              <a:rPr lang="en-US" altLang="zh-CN" sz="7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Association, Dalian Maritime University. All rights reserved. </a:t>
            </a:r>
            <a:endParaRPr lang="zh-CN" altLang="en-US" sz="7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4960072" y="61224"/>
            <a:ext cx="418085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050" dirty="0">
                <a:solidFill>
                  <a:schemeClr val="bg1"/>
                </a:solidFill>
                <a:latin typeface="+mn-ea"/>
              </a:rPr>
              <a:t>2021-2022</a:t>
            </a:r>
            <a:r>
              <a:rPr lang="zh-CN" altLang="en-US" sz="1050" dirty="0">
                <a:solidFill>
                  <a:schemeClr val="bg1"/>
                </a:solidFill>
                <a:latin typeface="+mn-ea"/>
              </a:rPr>
              <a:t>学年第二学期培训</a:t>
            </a:r>
            <a:endParaRPr lang="zh-CN" altLang="en-US" sz="1050" dirty="0">
              <a:solidFill>
                <a:schemeClr val="bg1"/>
              </a:solidFill>
              <a:latin typeface="+mn-ea"/>
            </a:endParaRPr>
          </a:p>
        </p:txBody>
      </p:sp>
      <p:grpSp>
        <p:nvGrpSpPr>
          <p:cNvPr id="41" name="组合 40"/>
          <p:cNvGrpSpPr/>
          <p:nvPr/>
        </p:nvGrpSpPr>
        <p:grpSpPr>
          <a:xfrm>
            <a:off x="683439" y="915608"/>
            <a:ext cx="4775835" cy="2689860"/>
            <a:chOff x="2954339" y="1279908"/>
            <a:chExt cx="4563567" cy="2532123"/>
          </a:xfrm>
        </p:grpSpPr>
        <p:sp>
          <p:nvSpPr>
            <p:cNvPr id="42" name="矩形 41"/>
            <p:cNvSpPr>
              <a:spLocks noChangeArrowheads="1"/>
            </p:cNvSpPr>
            <p:nvPr/>
          </p:nvSpPr>
          <p:spPr bwMode="auto">
            <a:xfrm>
              <a:off x="2954339" y="1694755"/>
              <a:ext cx="4563567" cy="21172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endParaRPr lang="zh-CN" altLang="en-US" sz="12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30000"/>
                </a:lnSpc>
              </a:pPr>
              <a:endParaRPr lang="zh-CN" altLang="en-US" sz="12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30000"/>
                </a:lnSpc>
              </a:pPr>
              <a:endParaRPr lang="zh-CN" altLang="en-US" sz="12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30000"/>
                </a:lnSpc>
              </a:pPr>
              <a:endParaRPr lang="zh-CN" altLang="en-US" sz="12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30000"/>
                </a:lnSpc>
              </a:pPr>
              <a:endParaRPr lang="zh-CN" altLang="en-US" sz="12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30000"/>
                </a:lnSpc>
              </a:pPr>
              <a:endParaRPr lang="zh-CN" altLang="en-US" sz="12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30000"/>
                </a:lnSpc>
              </a:pPr>
              <a:endParaRPr lang="zh-CN" altLang="en-US" sz="12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30000"/>
                </a:lnSpc>
              </a:pPr>
              <a:endParaRPr lang="zh-CN" altLang="en-US" sz="12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30000"/>
                </a:lnSpc>
              </a:pPr>
              <a:endParaRPr lang="zh-CN" altLang="en-US" sz="12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3" name="矩形 42"/>
            <p:cNvSpPr/>
            <p:nvPr/>
          </p:nvSpPr>
          <p:spPr>
            <a:xfrm>
              <a:off x="2963100" y="1279908"/>
              <a:ext cx="296107" cy="34670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aphicFrame>
        <p:nvGraphicFramePr>
          <p:cNvPr id="14" name="对象 13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6083935" y="987425"/>
          <a:ext cx="1370965" cy="5213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" r:id="rId4" imgW="1270000" imgH="482600" progId="Equation.KSEE3">
                  <p:embed/>
                </p:oleObj>
              </mc:Choice>
              <mc:Fallback>
                <p:oleObj name="" r:id="rId4" imgW="1270000" imgH="482600" progId="Equation.KSEE3">
                  <p:embed/>
                  <p:pic>
                    <p:nvPicPr>
                      <p:cNvPr id="0" name="图片 1025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083935" y="987425"/>
                        <a:ext cx="1370965" cy="5213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组合 1"/>
          <p:cNvGrpSpPr/>
          <p:nvPr/>
        </p:nvGrpSpPr>
        <p:grpSpPr>
          <a:xfrm>
            <a:off x="683439" y="915608"/>
            <a:ext cx="7769225" cy="3409315"/>
            <a:chOff x="2954339" y="1279908"/>
            <a:chExt cx="7423912" cy="3209389"/>
          </a:xfrm>
        </p:grpSpPr>
        <p:sp>
          <p:nvSpPr>
            <p:cNvPr id="3" name="矩形 2"/>
            <p:cNvSpPr>
              <a:spLocks noChangeArrowheads="1"/>
            </p:cNvSpPr>
            <p:nvPr/>
          </p:nvSpPr>
          <p:spPr bwMode="auto">
            <a:xfrm>
              <a:off x="2954339" y="1694755"/>
              <a:ext cx="7423912" cy="27945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p>
              <a:pPr>
                <a:lnSpc>
                  <a:spcPct val="130000"/>
                </a:lnSpc>
              </a:pPr>
              <a:endParaRPr lang="en-US" altLang="zh-CN" sz="1200" b="1" dirty="0">
                <a:solidFill>
                  <a:sysClr val="windowText" lastClr="000000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endParaRPr>
            </a:p>
            <a:p>
              <a:pPr>
                <a:lnSpc>
                  <a:spcPct val="130000"/>
                </a:lnSpc>
              </a:pPr>
              <a:r>
                <a:rPr lang="en-US" altLang="zh-CN" sz="1200" b="1" dirty="0">
                  <a:solidFill>
                    <a:sysClr val="windowText" lastClr="000000"/>
                  </a:solidFill>
                  <a:latin typeface="Times New Roman" panose="02020603050405020304" charset="0"/>
                  <a:ea typeface="微软雅黑" panose="020B0503020204020204" pitchFamily="34" charset="-122"/>
                  <a:cs typeface="Times New Roman" panose="02020603050405020304" charset="0"/>
                </a:rPr>
                <a:t>Input:</a:t>
              </a:r>
              <a:r>
                <a:rPr lang="en-US" altLang="zh-CN" sz="1200" dirty="0">
                  <a:solidFill>
                    <a:sysClr val="windowText" lastClr="000000"/>
                  </a:solidFill>
                  <a:latin typeface="Times New Roman" panose="02020603050405020304" charset="0"/>
                  <a:ea typeface="微软雅黑" panose="020B0503020204020204" pitchFamily="34" charset="-122"/>
                  <a:cs typeface="Times New Roman" panose="02020603050405020304" charset="0"/>
                </a:rPr>
                <a:t> </a:t>
              </a:r>
              <a:r>
                <a:rPr lang="en-US" altLang="zh-CN" sz="1200" i="1" dirty="0">
                  <a:solidFill>
                    <a:sysClr val="windowText" lastClr="000000"/>
                  </a:solidFill>
                  <a:latin typeface="Times New Roman" panose="02020603050405020304" charset="0"/>
                  <a:ea typeface="微软雅黑" panose="020B0503020204020204" pitchFamily="34" charset="-122"/>
                  <a:cs typeface="Times New Roman" panose="02020603050405020304" charset="0"/>
                </a:rPr>
                <a:t>src_image</a:t>
              </a:r>
              <a:r>
                <a:rPr lang="en-US" altLang="zh-CN" sz="1200" dirty="0">
                  <a:solidFill>
                    <a:sysClr val="windowText" lastClr="000000"/>
                  </a:solidFill>
                  <a:latin typeface="Times New Roman" panose="02020603050405020304" charset="0"/>
                  <a:ea typeface="微软雅黑" panose="020B0503020204020204" pitchFamily="34" charset="-122"/>
                  <a:cs typeface="Times New Roman" panose="02020603050405020304" charset="0"/>
                </a:rPr>
                <a:t>, </a:t>
              </a:r>
              <a:r>
                <a:rPr lang="en-US" altLang="zh-CN" sz="1200" i="1" dirty="0">
                  <a:solidFill>
                    <a:sysClr val="windowText" lastClr="000000"/>
                  </a:solidFill>
                  <a:latin typeface="Times New Roman" panose="02020603050405020304" charset="0"/>
                  <a:ea typeface="微软雅黑" panose="020B0503020204020204" pitchFamily="34" charset="-122"/>
                  <a:cs typeface="Times New Roman" panose="02020603050405020304" charset="0"/>
                </a:rPr>
                <a:t>dst_shape</a:t>
              </a:r>
              <a:endParaRPr lang="en-US" altLang="zh-CN" sz="1200" dirty="0">
                <a:solidFill>
                  <a:sysClr val="windowText" lastClr="000000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endParaRPr>
            </a:p>
            <a:p>
              <a:pPr>
                <a:lnSpc>
                  <a:spcPct val="130000"/>
                </a:lnSpc>
              </a:pPr>
              <a:r>
                <a:rPr lang="en-US" altLang="zh-CN" sz="1200" i="1" dirty="0">
                  <a:solidFill>
                    <a:sysClr val="windowText" lastClr="000000"/>
                  </a:solidFill>
                  <a:latin typeface="Times New Roman" panose="02020603050405020304" charset="0"/>
                  <a:ea typeface="微软雅黑" panose="020B0503020204020204" pitchFamily="34" charset="-122"/>
                  <a:cs typeface="Times New Roman" panose="02020603050405020304" charset="0"/>
                </a:rPr>
                <a:t>src_shape </a:t>
              </a:r>
              <a:r>
                <a:rPr lang="en-US" altLang="zh-CN" sz="1200" dirty="0">
                  <a:solidFill>
                    <a:sysClr val="windowText" lastClr="000000"/>
                  </a:solidFill>
                  <a:latin typeface="Times New Roman" panose="02020603050405020304" charset="0"/>
                  <a:ea typeface="微软雅黑" panose="020B0503020204020204" pitchFamily="34" charset="-122"/>
                  <a:cs typeface="Times New Roman" panose="02020603050405020304" charset="0"/>
                </a:rPr>
                <a:t>:= </a:t>
              </a:r>
              <a:r>
                <a:rPr lang="en-US" altLang="zh-CN" sz="1200" i="1" dirty="0">
                  <a:solidFill>
                    <a:sysClr val="windowText" lastClr="000000"/>
                  </a:solidFill>
                  <a:latin typeface="Times New Roman" panose="02020603050405020304" charset="0"/>
                  <a:ea typeface="微软雅黑" panose="020B0503020204020204" pitchFamily="34" charset="-122"/>
                  <a:cs typeface="Times New Roman" panose="02020603050405020304" charset="0"/>
                </a:rPr>
                <a:t>src_image.</a:t>
              </a:r>
              <a:r>
                <a:rPr lang="en-US" altLang="zh-CN" sz="1200" dirty="0">
                  <a:solidFill>
                    <a:sysClr val="windowText" lastClr="000000"/>
                  </a:solidFill>
                  <a:latin typeface="Times New Roman" panose="02020603050405020304" charset="0"/>
                  <a:ea typeface="微软雅黑" panose="020B0503020204020204" pitchFamily="34" charset="-122"/>
                  <a:cs typeface="Times New Roman" panose="02020603050405020304" charset="0"/>
                </a:rPr>
                <a:t>shape</a:t>
              </a:r>
              <a:endParaRPr lang="en-US" altLang="zh-CN" sz="1200" i="1" dirty="0">
                <a:solidFill>
                  <a:sysClr val="windowText" lastClr="000000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endParaRPr>
            </a:p>
            <a:p>
              <a:pPr>
                <a:lnSpc>
                  <a:spcPct val="130000"/>
                </a:lnSpc>
              </a:pPr>
              <a:r>
                <a:rPr lang="en-US" altLang="zh-CN" sz="1200" i="1" dirty="0">
                  <a:solidFill>
                    <a:sysClr val="windowText" lastClr="000000"/>
                  </a:solidFill>
                  <a:latin typeface="Times New Roman" panose="02020603050405020304" charset="0"/>
                  <a:ea typeface="微软雅黑" panose="020B0503020204020204" pitchFamily="34" charset="-122"/>
                  <a:cs typeface="Times New Roman" panose="02020603050405020304" charset="0"/>
                </a:rPr>
                <a:t>fx </a:t>
              </a:r>
              <a:r>
                <a:rPr lang="en-US" altLang="zh-CN" sz="1200" dirty="0">
                  <a:solidFill>
                    <a:sysClr val="windowText" lastClr="000000"/>
                  </a:solidFill>
                  <a:latin typeface="Times New Roman" panose="02020603050405020304" charset="0"/>
                  <a:ea typeface="微软雅黑" panose="020B0503020204020204" pitchFamily="34" charset="-122"/>
                  <a:cs typeface="Times New Roman" panose="02020603050405020304" charset="0"/>
                </a:rPr>
                <a:t>:=</a:t>
              </a:r>
              <a:r>
                <a:rPr lang="en-US" altLang="zh-CN" sz="1200" i="1" dirty="0">
                  <a:solidFill>
                    <a:sysClr val="windowText" lastClr="000000"/>
                  </a:solidFill>
                  <a:latin typeface="Times New Roman" panose="02020603050405020304" charset="0"/>
                  <a:ea typeface="微软雅黑" panose="020B0503020204020204" pitchFamily="34" charset="-122"/>
                  <a:cs typeface="Times New Roman" panose="02020603050405020304" charset="0"/>
                </a:rPr>
                <a:t> src_shape</a:t>
              </a:r>
              <a:r>
                <a:rPr lang="en-US" altLang="zh-CN" sz="1200" dirty="0">
                  <a:solidFill>
                    <a:sysClr val="windowText" lastClr="000000"/>
                  </a:solidFill>
                  <a:latin typeface="Times New Roman" panose="02020603050405020304" charset="0"/>
                  <a:ea typeface="微软雅黑" panose="020B0503020204020204" pitchFamily="34" charset="-122"/>
                  <a:cs typeface="Times New Roman" panose="02020603050405020304" charset="0"/>
                </a:rPr>
                <a:t>[0]</a:t>
              </a:r>
              <a:r>
                <a:rPr lang="en-US" altLang="zh-CN" sz="1200" i="1" dirty="0">
                  <a:solidFill>
                    <a:sysClr val="windowText" lastClr="000000"/>
                  </a:solidFill>
                  <a:latin typeface="Times New Roman" panose="02020603050405020304" charset="0"/>
                  <a:ea typeface="微软雅黑" panose="020B0503020204020204" pitchFamily="34" charset="-122"/>
                  <a:cs typeface="Times New Roman" panose="02020603050405020304" charset="0"/>
                </a:rPr>
                <a:t> / dst_shape</a:t>
              </a:r>
              <a:r>
                <a:rPr lang="en-US" altLang="zh-CN" sz="1200" dirty="0">
                  <a:solidFill>
                    <a:sysClr val="windowText" lastClr="000000"/>
                  </a:solidFill>
                  <a:latin typeface="Times New Roman" panose="02020603050405020304" charset="0"/>
                  <a:ea typeface="微软雅黑" panose="020B0503020204020204" pitchFamily="34" charset="-122"/>
                  <a:cs typeface="Times New Roman" panose="02020603050405020304" charset="0"/>
                </a:rPr>
                <a:t>[0]</a:t>
              </a:r>
              <a:endParaRPr lang="en-US" altLang="zh-CN" sz="1200" i="1" dirty="0">
                <a:solidFill>
                  <a:sysClr val="windowText" lastClr="000000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endParaRPr>
            </a:p>
            <a:p>
              <a:pPr>
                <a:lnSpc>
                  <a:spcPct val="130000"/>
                </a:lnSpc>
              </a:pPr>
              <a:r>
                <a:rPr lang="en-US" altLang="zh-CN" sz="1200" i="1" dirty="0">
                  <a:solidFill>
                    <a:sysClr val="windowText" lastClr="000000"/>
                  </a:solidFill>
                  <a:latin typeface="Times New Roman" panose="02020603050405020304" charset="0"/>
                  <a:ea typeface="微软雅黑" panose="020B0503020204020204" pitchFamily="34" charset="-122"/>
                  <a:cs typeface="Times New Roman" panose="02020603050405020304" charset="0"/>
                </a:rPr>
                <a:t>fy</a:t>
              </a:r>
              <a:r>
                <a:rPr lang="en-US" altLang="zh-CN" sz="1200" dirty="0">
                  <a:solidFill>
                    <a:sysClr val="windowText" lastClr="000000"/>
                  </a:solidFill>
                  <a:latin typeface="Times New Roman" panose="02020603050405020304" charset="0"/>
                  <a:ea typeface="微软雅黑" panose="020B0503020204020204" pitchFamily="34" charset="-122"/>
                  <a:cs typeface="Times New Roman" panose="02020603050405020304" charset="0"/>
                </a:rPr>
                <a:t> :=</a:t>
              </a:r>
              <a:r>
                <a:rPr lang="en-US" altLang="zh-CN" sz="1200" i="1" dirty="0">
                  <a:solidFill>
                    <a:sysClr val="windowText" lastClr="000000"/>
                  </a:solidFill>
                  <a:latin typeface="Times New Roman" panose="02020603050405020304" charset="0"/>
                  <a:ea typeface="微软雅黑" panose="020B0503020204020204" pitchFamily="34" charset="-122"/>
                  <a:cs typeface="Times New Roman" panose="02020603050405020304" charset="0"/>
                </a:rPr>
                <a:t> src_shape</a:t>
              </a:r>
              <a:r>
                <a:rPr lang="en-US" altLang="zh-CN" sz="1200" dirty="0">
                  <a:solidFill>
                    <a:sysClr val="windowText" lastClr="000000"/>
                  </a:solidFill>
                  <a:latin typeface="Times New Roman" panose="02020603050405020304" charset="0"/>
                  <a:ea typeface="微软雅黑" panose="020B0503020204020204" pitchFamily="34" charset="-122"/>
                  <a:cs typeface="Times New Roman" panose="02020603050405020304" charset="0"/>
                </a:rPr>
                <a:t>[1] </a:t>
              </a:r>
              <a:r>
                <a:rPr lang="en-US" altLang="zh-CN" sz="1200" i="1" dirty="0">
                  <a:solidFill>
                    <a:sysClr val="windowText" lastClr="000000"/>
                  </a:solidFill>
                  <a:latin typeface="Times New Roman" panose="02020603050405020304" charset="0"/>
                  <a:ea typeface="微软雅黑" panose="020B0503020204020204" pitchFamily="34" charset="-122"/>
                  <a:cs typeface="Times New Roman" panose="02020603050405020304" charset="0"/>
                </a:rPr>
                <a:t>/ dst_shape</a:t>
              </a:r>
              <a:r>
                <a:rPr lang="en-US" altLang="zh-CN" sz="1200" dirty="0">
                  <a:solidFill>
                    <a:sysClr val="windowText" lastClr="000000"/>
                  </a:solidFill>
                  <a:latin typeface="Times New Roman" panose="02020603050405020304" charset="0"/>
                  <a:ea typeface="微软雅黑" panose="020B0503020204020204" pitchFamily="34" charset="-122"/>
                  <a:cs typeface="Times New Roman" panose="02020603050405020304" charset="0"/>
                </a:rPr>
                <a:t>[1]</a:t>
              </a:r>
              <a:r>
                <a:rPr lang="en-US" altLang="zh-CN" sz="1200" i="1" dirty="0">
                  <a:solidFill>
                    <a:sysClr val="windowText" lastClr="000000"/>
                  </a:solidFill>
                  <a:latin typeface="Times New Roman" panose="02020603050405020304" charset="0"/>
                  <a:ea typeface="微软雅黑" panose="020B0503020204020204" pitchFamily="34" charset="-122"/>
                  <a:cs typeface="Times New Roman" panose="02020603050405020304" charset="0"/>
                </a:rPr>
                <a:t> </a:t>
              </a:r>
              <a:endParaRPr lang="en-US" altLang="zh-CN" sz="1200" i="1" dirty="0">
                <a:solidFill>
                  <a:sysClr val="windowText" lastClr="000000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endParaRPr>
            </a:p>
            <a:p>
              <a:pPr>
                <a:lnSpc>
                  <a:spcPct val="130000"/>
                </a:lnSpc>
              </a:pPr>
              <a:r>
                <a:rPr lang="en-US" altLang="zh-CN" sz="1200" i="1" dirty="0">
                  <a:solidFill>
                    <a:sysClr val="windowText" lastClr="000000"/>
                  </a:solidFill>
                  <a:latin typeface="Times New Roman" panose="02020603050405020304" charset="0"/>
                  <a:ea typeface="微软雅黑" panose="020B0503020204020204" pitchFamily="34" charset="-122"/>
                  <a:cs typeface="Times New Roman" panose="02020603050405020304" charset="0"/>
                </a:rPr>
                <a:t>dst_image </a:t>
              </a:r>
              <a:r>
                <a:rPr lang="en-US" altLang="zh-CN" sz="1200" dirty="0">
                  <a:solidFill>
                    <a:sysClr val="windowText" lastClr="000000"/>
                  </a:solidFill>
                  <a:latin typeface="Times New Roman" panose="02020603050405020304" charset="0"/>
                  <a:ea typeface="微软雅黑" panose="020B0503020204020204" pitchFamily="34" charset="-122"/>
                  <a:cs typeface="Times New Roman" panose="02020603050405020304" charset="0"/>
                </a:rPr>
                <a:t>:=</a:t>
              </a:r>
              <a:r>
                <a:rPr lang="en-US" altLang="zh-CN" sz="1200" i="1" dirty="0">
                  <a:solidFill>
                    <a:sysClr val="windowText" lastClr="000000"/>
                  </a:solidFill>
                  <a:latin typeface="Times New Roman" panose="02020603050405020304" charset="0"/>
                  <a:ea typeface="微软雅黑" panose="020B0503020204020204" pitchFamily="34" charset="-122"/>
                  <a:cs typeface="Times New Roman" panose="02020603050405020304" charset="0"/>
                </a:rPr>
                <a:t> </a:t>
              </a:r>
              <a:r>
                <a:rPr lang="en-US" altLang="zh-CN" sz="1200" dirty="0">
                  <a:solidFill>
                    <a:sysClr val="windowText" lastClr="000000"/>
                  </a:solidFill>
                  <a:latin typeface="Times New Roman" panose="02020603050405020304" charset="0"/>
                  <a:ea typeface="微软雅黑" panose="020B0503020204020204" pitchFamily="34" charset="-122"/>
                  <a:cs typeface="Times New Roman" panose="02020603050405020304" charset="0"/>
                </a:rPr>
                <a:t>zeros(</a:t>
              </a:r>
              <a:r>
                <a:rPr lang="en-US" altLang="zh-CN" sz="1200" i="1" dirty="0">
                  <a:solidFill>
                    <a:sysClr val="windowText" lastClr="000000"/>
                  </a:solidFill>
                  <a:latin typeface="Times New Roman" panose="02020603050405020304" charset="0"/>
                  <a:ea typeface="微软雅黑" panose="020B0503020204020204" pitchFamily="34" charset="-122"/>
                  <a:cs typeface="Times New Roman" panose="02020603050405020304" charset="0"/>
                </a:rPr>
                <a:t>shape</a:t>
              </a:r>
              <a:r>
                <a:rPr lang="en-US" altLang="zh-CN" sz="1200" dirty="0">
                  <a:solidFill>
                    <a:sysClr val="windowText" lastClr="000000"/>
                  </a:solidFill>
                  <a:latin typeface="Times New Roman" panose="02020603050405020304" charset="0"/>
                  <a:ea typeface="微软雅黑" panose="020B0503020204020204" pitchFamily="34" charset="-122"/>
                  <a:cs typeface="Times New Roman" panose="02020603050405020304" charset="0"/>
                </a:rPr>
                <a:t>=</a:t>
              </a:r>
              <a:r>
                <a:rPr lang="en-US" altLang="zh-CN" sz="1200" i="1" dirty="0">
                  <a:solidFill>
                    <a:sysClr val="windowText" lastClr="000000"/>
                  </a:solidFill>
                  <a:latin typeface="Times New Roman" panose="02020603050405020304" charset="0"/>
                  <a:ea typeface="微软雅黑" panose="020B0503020204020204" pitchFamily="34" charset="-122"/>
                  <a:cs typeface="Times New Roman" panose="02020603050405020304" charset="0"/>
                </a:rPr>
                <a:t>dst_shape</a:t>
              </a:r>
              <a:r>
                <a:rPr lang="en-US" altLang="zh-CN" sz="1200" dirty="0">
                  <a:solidFill>
                    <a:sysClr val="windowText" lastClr="000000"/>
                  </a:solidFill>
                  <a:latin typeface="Times New Roman" panose="02020603050405020304" charset="0"/>
                  <a:ea typeface="微软雅黑" panose="020B0503020204020204" pitchFamily="34" charset="-122"/>
                  <a:cs typeface="Times New Roman" panose="02020603050405020304" charset="0"/>
                </a:rPr>
                <a:t>)</a:t>
              </a:r>
              <a:endParaRPr lang="en-US" altLang="zh-CN" sz="1200" dirty="0">
                <a:solidFill>
                  <a:sysClr val="windowText" lastClr="000000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endParaRPr>
            </a:p>
            <a:p>
              <a:pPr>
                <a:lnSpc>
                  <a:spcPct val="130000"/>
                </a:lnSpc>
              </a:pPr>
              <a:r>
                <a:rPr lang="en-US" altLang="zh-CN" sz="1200" b="1" dirty="0">
                  <a:solidFill>
                    <a:sysClr val="windowText" lastClr="000000"/>
                  </a:solidFill>
                  <a:latin typeface="Times New Roman" panose="02020603050405020304" charset="0"/>
                  <a:ea typeface="微软雅黑" panose="020B0503020204020204" pitchFamily="34" charset="-122"/>
                  <a:cs typeface="Times New Roman" panose="02020603050405020304" charset="0"/>
                </a:rPr>
                <a:t>For</a:t>
              </a:r>
              <a:r>
                <a:rPr lang="en-US" altLang="zh-CN" sz="1200" dirty="0">
                  <a:solidFill>
                    <a:sysClr val="windowText" lastClr="000000"/>
                  </a:solidFill>
                  <a:latin typeface="Times New Roman" panose="02020603050405020304" charset="0"/>
                  <a:ea typeface="微软雅黑" panose="020B0503020204020204" pitchFamily="34" charset="-122"/>
                  <a:cs typeface="Times New Roman" panose="02020603050405020304" charset="0"/>
                </a:rPr>
                <a:t> </a:t>
              </a:r>
              <a:r>
                <a:rPr lang="en-US" altLang="zh-CN" sz="1200" i="1" dirty="0">
                  <a:solidFill>
                    <a:sysClr val="windowText" lastClr="000000"/>
                  </a:solidFill>
                  <a:latin typeface="Times New Roman" panose="02020603050405020304" charset="0"/>
                  <a:ea typeface="微软雅黑" panose="020B0503020204020204" pitchFamily="34" charset="-122"/>
                  <a:cs typeface="Times New Roman" panose="02020603050405020304" charset="0"/>
                </a:rPr>
                <a:t>h</a:t>
              </a:r>
              <a:r>
                <a:rPr lang="en-US" altLang="zh-CN" sz="1200" dirty="0">
                  <a:solidFill>
                    <a:sysClr val="windowText" lastClr="000000"/>
                  </a:solidFill>
                  <a:latin typeface="Times New Roman" panose="02020603050405020304" charset="0"/>
                  <a:ea typeface="微软雅黑" panose="020B0503020204020204" pitchFamily="34" charset="-122"/>
                  <a:cs typeface="Times New Roman" panose="02020603050405020304" charset="0"/>
                </a:rPr>
                <a:t> </a:t>
              </a:r>
              <a:r>
                <a:rPr lang="en-US" altLang="zh-CN" sz="1200" b="1" dirty="0">
                  <a:solidFill>
                    <a:sysClr val="windowText" lastClr="000000"/>
                  </a:solidFill>
                  <a:latin typeface="Times New Roman" panose="02020603050405020304" charset="0"/>
                  <a:ea typeface="微软雅黑" panose="020B0503020204020204" pitchFamily="34" charset="-122"/>
                  <a:cs typeface="Times New Roman" panose="02020603050405020304" charset="0"/>
                </a:rPr>
                <a:t>from</a:t>
              </a:r>
              <a:r>
                <a:rPr lang="en-US" altLang="zh-CN" sz="1200" dirty="0">
                  <a:solidFill>
                    <a:sysClr val="windowText" lastClr="000000"/>
                  </a:solidFill>
                  <a:latin typeface="Times New Roman" panose="02020603050405020304" charset="0"/>
                  <a:ea typeface="微软雅黑" panose="020B0503020204020204" pitchFamily="34" charset="-122"/>
                  <a:cs typeface="Times New Roman" panose="02020603050405020304" charset="0"/>
                </a:rPr>
                <a:t> 0 </a:t>
              </a:r>
              <a:r>
                <a:rPr lang="en-US" altLang="zh-CN" sz="1200" b="1" dirty="0">
                  <a:solidFill>
                    <a:sysClr val="windowText" lastClr="000000"/>
                  </a:solidFill>
                  <a:latin typeface="Times New Roman" panose="02020603050405020304" charset="0"/>
                  <a:ea typeface="微软雅黑" panose="020B0503020204020204" pitchFamily="34" charset="-122"/>
                  <a:cs typeface="Times New Roman" panose="02020603050405020304" charset="0"/>
                </a:rPr>
                <a:t>to</a:t>
              </a:r>
              <a:r>
                <a:rPr lang="en-US" altLang="zh-CN" sz="1200" dirty="0">
                  <a:solidFill>
                    <a:sysClr val="windowText" lastClr="000000"/>
                  </a:solidFill>
                  <a:latin typeface="Times New Roman" panose="02020603050405020304" charset="0"/>
                  <a:ea typeface="微软雅黑" panose="020B0503020204020204" pitchFamily="34" charset="-122"/>
                  <a:cs typeface="Times New Roman" panose="02020603050405020304" charset="0"/>
                </a:rPr>
                <a:t> </a:t>
              </a:r>
              <a:r>
                <a:rPr lang="en-US" altLang="zh-CN" sz="1200" i="1" dirty="0">
                  <a:solidFill>
                    <a:sysClr val="windowText" lastClr="000000"/>
                  </a:solidFill>
                  <a:latin typeface="Times New Roman" panose="02020603050405020304" charset="0"/>
                  <a:ea typeface="微软雅黑" panose="020B0503020204020204" pitchFamily="34" charset="-122"/>
                  <a:cs typeface="Times New Roman" panose="02020603050405020304" charset="0"/>
                </a:rPr>
                <a:t>src_shape</a:t>
              </a:r>
              <a:r>
                <a:rPr lang="en-US" altLang="zh-CN" sz="1200" dirty="0">
                  <a:solidFill>
                    <a:sysClr val="windowText" lastClr="000000"/>
                  </a:solidFill>
                  <a:latin typeface="Times New Roman" panose="02020603050405020304" charset="0"/>
                  <a:ea typeface="微软雅黑" panose="020B0503020204020204" pitchFamily="34" charset="-122"/>
                  <a:cs typeface="Times New Roman" panose="02020603050405020304" charset="0"/>
                </a:rPr>
                <a:t>[0]</a:t>
              </a:r>
              <a:r>
                <a:rPr lang="en-US" altLang="zh-CN" sz="1200" dirty="0">
                  <a:solidFill>
                    <a:sysClr val="windowText" lastClr="000000"/>
                  </a:solidFill>
                  <a:latin typeface="Times New Roman" panose="02020603050405020304" charset="0"/>
                  <a:ea typeface="微软雅黑" panose="020B0503020204020204" pitchFamily="34" charset="-122"/>
                  <a:cs typeface="Times New Roman" panose="02020603050405020304" charset="0"/>
                </a:rPr>
                <a:t>:</a:t>
              </a:r>
              <a:endParaRPr lang="en-US" altLang="zh-CN" sz="1200" dirty="0">
                <a:solidFill>
                  <a:sysClr val="windowText" lastClr="000000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endParaRPr>
            </a:p>
            <a:p>
              <a:pPr>
                <a:lnSpc>
                  <a:spcPct val="130000"/>
                </a:lnSpc>
              </a:pPr>
              <a:r>
                <a:rPr lang="en-US" altLang="zh-CN" sz="1200" dirty="0">
                  <a:solidFill>
                    <a:sysClr val="windowText" lastClr="000000"/>
                  </a:solidFill>
                  <a:latin typeface="Times New Roman" panose="02020603050405020304" charset="0"/>
                  <a:ea typeface="微软雅黑" panose="020B0503020204020204" pitchFamily="34" charset="-122"/>
                  <a:cs typeface="Times New Roman" panose="02020603050405020304" charset="0"/>
                </a:rPr>
                <a:t>    </a:t>
              </a:r>
              <a:r>
                <a:rPr lang="en-US" altLang="zh-CN" sz="1200" b="1" dirty="0">
                  <a:solidFill>
                    <a:sysClr val="windowText" lastClr="000000"/>
                  </a:solidFill>
                  <a:latin typeface="Times New Roman" panose="02020603050405020304" charset="0"/>
                  <a:ea typeface="微软雅黑" panose="020B0503020204020204" pitchFamily="34" charset="-122"/>
                  <a:cs typeface="Times New Roman" panose="02020603050405020304" charset="0"/>
                </a:rPr>
                <a:t>For</a:t>
              </a:r>
              <a:r>
                <a:rPr lang="en-US" altLang="zh-CN" sz="1200" dirty="0">
                  <a:solidFill>
                    <a:sysClr val="windowText" lastClr="000000"/>
                  </a:solidFill>
                  <a:latin typeface="Times New Roman" panose="02020603050405020304" charset="0"/>
                  <a:ea typeface="微软雅黑" panose="020B0503020204020204" pitchFamily="34" charset="-122"/>
                  <a:cs typeface="Times New Roman" panose="02020603050405020304" charset="0"/>
                </a:rPr>
                <a:t> </a:t>
              </a:r>
              <a:r>
                <a:rPr lang="en-US" altLang="zh-CN" sz="1200" i="1" dirty="0">
                  <a:solidFill>
                    <a:sysClr val="windowText" lastClr="000000"/>
                  </a:solidFill>
                  <a:latin typeface="Times New Roman" panose="02020603050405020304" charset="0"/>
                  <a:ea typeface="微软雅黑" panose="020B0503020204020204" pitchFamily="34" charset="-122"/>
                  <a:cs typeface="Times New Roman" panose="02020603050405020304" charset="0"/>
                </a:rPr>
                <a:t>w</a:t>
              </a:r>
              <a:r>
                <a:rPr lang="en-US" altLang="zh-CN" sz="1200" dirty="0">
                  <a:solidFill>
                    <a:sysClr val="windowText" lastClr="000000"/>
                  </a:solidFill>
                  <a:latin typeface="Times New Roman" panose="02020603050405020304" charset="0"/>
                  <a:ea typeface="微软雅黑" panose="020B0503020204020204" pitchFamily="34" charset="-122"/>
                  <a:cs typeface="Times New Roman" panose="02020603050405020304" charset="0"/>
                </a:rPr>
                <a:t> </a:t>
              </a:r>
              <a:r>
                <a:rPr lang="en-US" altLang="zh-CN" sz="1200" b="1" dirty="0">
                  <a:solidFill>
                    <a:sysClr val="windowText" lastClr="000000"/>
                  </a:solidFill>
                  <a:latin typeface="Times New Roman" panose="02020603050405020304" charset="0"/>
                  <a:ea typeface="微软雅黑" panose="020B0503020204020204" pitchFamily="34" charset="-122"/>
                  <a:cs typeface="Times New Roman" panose="02020603050405020304" charset="0"/>
                </a:rPr>
                <a:t>from</a:t>
              </a:r>
              <a:r>
                <a:rPr lang="en-US" altLang="zh-CN" sz="1200" dirty="0">
                  <a:solidFill>
                    <a:sysClr val="windowText" lastClr="000000"/>
                  </a:solidFill>
                  <a:latin typeface="Times New Roman" panose="02020603050405020304" charset="0"/>
                  <a:ea typeface="微软雅黑" panose="020B0503020204020204" pitchFamily="34" charset="-122"/>
                  <a:cs typeface="Times New Roman" panose="02020603050405020304" charset="0"/>
                </a:rPr>
                <a:t> 0 </a:t>
              </a:r>
              <a:r>
                <a:rPr lang="en-US" altLang="zh-CN" sz="1200" b="1" dirty="0">
                  <a:solidFill>
                    <a:sysClr val="windowText" lastClr="000000"/>
                  </a:solidFill>
                  <a:latin typeface="Times New Roman" panose="02020603050405020304" charset="0"/>
                  <a:ea typeface="微软雅黑" panose="020B0503020204020204" pitchFamily="34" charset="-122"/>
                  <a:cs typeface="Times New Roman" panose="02020603050405020304" charset="0"/>
                </a:rPr>
                <a:t>to</a:t>
              </a:r>
              <a:r>
                <a:rPr lang="en-US" altLang="zh-CN" sz="1200" dirty="0">
                  <a:solidFill>
                    <a:sysClr val="windowText" lastClr="000000"/>
                  </a:solidFill>
                  <a:latin typeface="Times New Roman" panose="02020603050405020304" charset="0"/>
                  <a:ea typeface="微软雅黑" panose="020B0503020204020204" pitchFamily="34" charset="-122"/>
                  <a:cs typeface="Times New Roman" panose="02020603050405020304" charset="0"/>
                </a:rPr>
                <a:t> </a:t>
              </a:r>
              <a:r>
                <a:rPr lang="en-US" altLang="zh-CN" sz="1200" i="1" dirty="0">
                  <a:solidFill>
                    <a:sysClr val="windowText" lastClr="000000"/>
                  </a:solidFill>
                  <a:latin typeface="Times New Roman" panose="02020603050405020304" charset="0"/>
                  <a:ea typeface="微软雅黑" panose="020B0503020204020204" pitchFamily="34" charset="-122"/>
                  <a:cs typeface="Times New Roman" panose="02020603050405020304" charset="0"/>
                </a:rPr>
                <a:t>src_shape</a:t>
              </a:r>
              <a:r>
                <a:rPr lang="en-US" altLang="zh-CN" sz="1200" dirty="0">
                  <a:solidFill>
                    <a:sysClr val="windowText" lastClr="000000"/>
                  </a:solidFill>
                  <a:latin typeface="Times New Roman" panose="02020603050405020304" charset="0"/>
                  <a:ea typeface="微软雅黑" panose="020B0503020204020204" pitchFamily="34" charset="-122"/>
                  <a:cs typeface="Times New Roman" panose="02020603050405020304" charset="0"/>
                </a:rPr>
                <a:t>[1]</a:t>
              </a:r>
              <a:r>
                <a:rPr lang="en-US" altLang="zh-CN" sz="1200" dirty="0">
                  <a:solidFill>
                    <a:sysClr val="windowText" lastClr="000000"/>
                  </a:solidFill>
                  <a:latin typeface="Times New Roman" panose="02020603050405020304" charset="0"/>
                  <a:ea typeface="微软雅黑" panose="020B0503020204020204" pitchFamily="34" charset="-122"/>
                  <a:cs typeface="Times New Roman" panose="02020603050405020304" charset="0"/>
                </a:rPr>
                <a:t>:</a:t>
              </a:r>
              <a:endParaRPr lang="en-US" altLang="zh-CN" sz="1200" dirty="0">
                <a:solidFill>
                  <a:sysClr val="windowText" lastClr="000000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endParaRPr>
            </a:p>
            <a:p>
              <a:pPr>
                <a:lnSpc>
                  <a:spcPct val="130000"/>
                </a:lnSpc>
              </a:pPr>
              <a:r>
                <a:rPr lang="en-US" altLang="zh-CN" sz="1200" dirty="0">
                  <a:solidFill>
                    <a:sysClr val="windowText" lastClr="000000"/>
                  </a:solidFill>
                  <a:latin typeface="Times New Roman" panose="02020603050405020304" charset="0"/>
                  <a:ea typeface="微软雅黑" panose="020B0503020204020204" pitchFamily="34" charset="-122"/>
                  <a:cs typeface="Times New Roman" panose="02020603050405020304" charset="0"/>
                </a:rPr>
                <a:t>        </a:t>
              </a:r>
              <a:r>
                <a:rPr lang="en-US" altLang="zh-CN" sz="1200" i="1" dirty="0">
                  <a:solidFill>
                    <a:sysClr val="windowText" lastClr="000000"/>
                  </a:solidFill>
                  <a:latin typeface="Times New Roman" panose="02020603050405020304" charset="0"/>
                  <a:ea typeface="微软雅黑" panose="020B0503020204020204" pitchFamily="34" charset="-122"/>
                  <a:cs typeface="Times New Roman" panose="02020603050405020304" charset="0"/>
                </a:rPr>
                <a:t>trans_matrix</a:t>
              </a:r>
              <a:r>
                <a:rPr lang="en-US" altLang="zh-CN" sz="1200" dirty="0">
                  <a:solidFill>
                    <a:sysClr val="windowText" lastClr="000000"/>
                  </a:solidFill>
                  <a:latin typeface="Times New Roman" panose="02020603050405020304" charset="0"/>
                  <a:ea typeface="微软雅黑" panose="020B0503020204020204" pitchFamily="34" charset="-122"/>
                  <a:cs typeface="Times New Roman" panose="02020603050405020304" charset="0"/>
                </a:rPr>
                <a:t> := [[</a:t>
              </a:r>
              <a:r>
                <a:rPr lang="en-US" altLang="zh-CN" sz="1200" i="1" dirty="0">
                  <a:solidFill>
                    <a:sysClr val="windowText" lastClr="000000"/>
                  </a:solidFill>
                  <a:latin typeface="Times New Roman" panose="02020603050405020304" charset="0"/>
                  <a:ea typeface="微软雅黑" panose="020B0503020204020204" pitchFamily="34" charset="-122"/>
                  <a:cs typeface="Times New Roman" panose="02020603050405020304" charset="0"/>
                </a:rPr>
                <a:t>fx</a:t>
              </a:r>
              <a:r>
                <a:rPr lang="en-US" altLang="zh-CN" sz="1200" dirty="0">
                  <a:solidFill>
                    <a:sysClr val="windowText" lastClr="000000"/>
                  </a:solidFill>
                  <a:latin typeface="Times New Roman" panose="02020603050405020304" charset="0"/>
                  <a:ea typeface="微软雅黑" panose="020B0503020204020204" pitchFamily="34" charset="-122"/>
                  <a:cs typeface="Times New Roman" panose="02020603050405020304" charset="0"/>
                </a:rPr>
                <a:t>, 0], [0, </a:t>
              </a:r>
              <a:r>
                <a:rPr lang="en-US" altLang="zh-CN" sz="1200" i="1" dirty="0">
                  <a:solidFill>
                    <a:sysClr val="windowText" lastClr="000000"/>
                  </a:solidFill>
                  <a:latin typeface="Times New Roman" panose="02020603050405020304" charset="0"/>
                  <a:ea typeface="微软雅黑" panose="020B0503020204020204" pitchFamily="34" charset="-122"/>
                  <a:cs typeface="Times New Roman" panose="02020603050405020304" charset="0"/>
                </a:rPr>
                <a:t>fy</a:t>
              </a:r>
              <a:r>
                <a:rPr lang="en-US" altLang="zh-CN" sz="1200" dirty="0">
                  <a:solidFill>
                    <a:sysClr val="windowText" lastClr="000000"/>
                  </a:solidFill>
                  <a:latin typeface="Times New Roman" panose="02020603050405020304" charset="0"/>
                  <a:ea typeface="微软雅黑" panose="020B0503020204020204" pitchFamily="34" charset="-122"/>
                  <a:cs typeface="Times New Roman" panose="02020603050405020304" charset="0"/>
                </a:rPr>
                <a:t>]]</a:t>
              </a:r>
              <a:endParaRPr lang="en-US" altLang="zh-CN" sz="1200" dirty="0">
                <a:solidFill>
                  <a:sysClr val="windowText" lastClr="000000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endParaRPr>
            </a:p>
            <a:p>
              <a:pPr>
                <a:lnSpc>
                  <a:spcPct val="130000"/>
                </a:lnSpc>
              </a:pPr>
              <a:r>
                <a:rPr lang="en-US" altLang="zh-CN" sz="1200" dirty="0">
                  <a:solidFill>
                    <a:sysClr val="windowText" lastClr="000000"/>
                  </a:solidFill>
                  <a:latin typeface="Times New Roman" panose="02020603050405020304" charset="0"/>
                  <a:ea typeface="微软雅黑" panose="020B0503020204020204" pitchFamily="34" charset="-122"/>
                  <a:cs typeface="Times New Roman" panose="02020603050405020304" charset="0"/>
                </a:rPr>
                <a:t>        [</a:t>
              </a:r>
              <a:r>
                <a:rPr lang="en-US" altLang="zh-CN" sz="1200" i="1" dirty="0">
                  <a:solidFill>
                    <a:sysClr val="windowText" lastClr="000000"/>
                  </a:solidFill>
                  <a:latin typeface="Times New Roman" panose="02020603050405020304" charset="0"/>
                  <a:ea typeface="微软雅黑" panose="020B0503020204020204" pitchFamily="34" charset="-122"/>
                  <a:cs typeface="Times New Roman" panose="02020603050405020304" charset="0"/>
                </a:rPr>
                <a:t>new_h</a:t>
              </a:r>
              <a:r>
                <a:rPr lang="en-US" altLang="zh-CN" sz="1200" dirty="0">
                  <a:solidFill>
                    <a:sysClr val="windowText" lastClr="000000"/>
                  </a:solidFill>
                  <a:latin typeface="Times New Roman" panose="02020603050405020304" charset="0"/>
                  <a:ea typeface="微软雅黑" panose="020B0503020204020204" pitchFamily="34" charset="-122"/>
                  <a:cs typeface="Times New Roman" panose="02020603050405020304" charset="0"/>
                </a:rPr>
                <a:t>, </a:t>
              </a:r>
              <a:r>
                <a:rPr lang="en-US" altLang="zh-CN" sz="1200" i="1" dirty="0">
                  <a:solidFill>
                    <a:sysClr val="windowText" lastClr="000000"/>
                  </a:solidFill>
                  <a:latin typeface="Times New Roman" panose="02020603050405020304" charset="0"/>
                  <a:ea typeface="微软雅黑" panose="020B0503020204020204" pitchFamily="34" charset="-122"/>
                  <a:cs typeface="Times New Roman" panose="02020603050405020304" charset="0"/>
                </a:rPr>
                <a:t>new_w</a:t>
              </a:r>
              <a:r>
                <a:rPr lang="en-US" altLang="zh-CN" sz="1200" dirty="0">
                  <a:solidFill>
                    <a:sysClr val="windowText" lastClr="000000"/>
                  </a:solidFill>
                  <a:latin typeface="Times New Roman" panose="02020603050405020304" charset="0"/>
                  <a:ea typeface="微软雅黑" panose="020B0503020204020204" pitchFamily="34" charset="-122"/>
                  <a:cs typeface="Times New Roman" panose="02020603050405020304" charset="0"/>
                </a:rPr>
                <a:t>].T = </a:t>
              </a:r>
              <a:r>
                <a:rPr lang="en-US" altLang="zh-CN" sz="1200" i="1" dirty="0">
                  <a:solidFill>
                    <a:sysClr val="windowText" lastClr="000000"/>
                  </a:solidFill>
                  <a:latin typeface="Times New Roman" panose="02020603050405020304" charset="0"/>
                  <a:ea typeface="微软雅黑" panose="020B0503020204020204" pitchFamily="34" charset="-122"/>
                  <a:cs typeface="Times New Roman" panose="02020603050405020304" charset="0"/>
                </a:rPr>
                <a:t>trans_matrix</a:t>
              </a:r>
              <a:r>
                <a:rPr lang="en-US" altLang="zh-CN" sz="1200" dirty="0">
                  <a:solidFill>
                    <a:sysClr val="windowText" lastClr="000000"/>
                  </a:solidFill>
                  <a:latin typeface="Times New Roman" panose="02020603050405020304" charset="0"/>
                  <a:ea typeface="微软雅黑" panose="020B0503020204020204" pitchFamily="34" charset="-122"/>
                  <a:cs typeface="Times New Roman" panose="02020603050405020304" charset="0"/>
                </a:rPr>
                <a:t> * [</a:t>
              </a:r>
              <a:r>
                <a:rPr lang="en-US" altLang="zh-CN" sz="1200" i="1" dirty="0">
                  <a:solidFill>
                    <a:sysClr val="windowText" lastClr="000000"/>
                  </a:solidFill>
                  <a:latin typeface="Times New Roman" panose="02020603050405020304" charset="0"/>
                  <a:ea typeface="微软雅黑" panose="020B0503020204020204" pitchFamily="34" charset="-122"/>
                  <a:cs typeface="Times New Roman" panose="02020603050405020304" charset="0"/>
                </a:rPr>
                <a:t>h</a:t>
              </a:r>
              <a:r>
                <a:rPr lang="en-US" altLang="zh-CN" sz="1200" dirty="0">
                  <a:solidFill>
                    <a:sysClr val="windowText" lastClr="000000"/>
                  </a:solidFill>
                  <a:latin typeface="Times New Roman" panose="02020603050405020304" charset="0"/>
                  <a:ea typeface="微软雅黑" panose="020B0503020204020204" pitchFamily="34" charset="-122"/>
                  <a:cs typeface="Times New Roman" panose="02020603050405020304" charset="0"/>
                </a:rPr>
                <a:t>, </a:t>
              </a:r>
              <a:r>
                <a:rPr lang="en-US" altLang="zh-CN" sz="1200" i="1" dirty="0">
                  <a:solidFill>
                    <a:sysClr val="windowText" lastClr="000000"/>
                  </a:solidFill>
                  <a:latin typeface="Times New Roman" panose="02020603050405020304" charset="0"/>
                  <a:ea typeface="微软雅黑" panose="020B0503020204020204" pitchFamily="34" charset="-122"/>
                  <a:cs typeface="Times New Roman" panose="02020603050405020304" charset="0"/>
                </a:rPr>
                <a:t>w</a:t>
              </a:r>
              <a:r>
                <a:rPr lang="en-US" altLang="zh-CN" sz="1200" dirty="0">
                  <a:solidFill>
                    <a:sysClr val="windowText" lastClr="000000"/>
                  </a:solidFill>
                  <a:latin typeface="Times New Roman" panose="02020603050405020304" charset="0"/>
                  <a:ea typeface="微软雅黑" panose="020B0503020204020204" pitchFamily="34" charset="-122"/>
                  <a:cs typeface="Times New Roman" panose="02020603050405020304" charset="0"/>
                </a:rPr>
                <a:t>].T</a:t>
              </a:r>
              <a:endParaRPr lang="en-US" altLang="zh-CN" sz="1200" dirty="0">
                <a:solidFill>
                  <a:sysClr val="windowText" lastClr="000000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endParaRPr>
            </a:p>
            <a:p>
              <a:pPr>
                <a:lnSpc>
                  <a:spcPct val="130000"/>
                </a:lnSpc>
              </a:pPr>
              <a:r>
                <a:rPr lang="en-US" altLang="zh-CN" sz="1200" dirty="0">
                  <a:solidFill>
                    <a:sysClr val="windowText" lastClr="000000"/>
                  </a:solidFill>
                  <a:latin typeface="Times New Roman" panose="02020603050405020304" charset="0"/>
                  <a:ea typeface="微软雅黑" panose="020B0503020204020204" pitchFamily="34" charset="-122"/>
                  <a:cs typeface="Times New Roman" panose="02020603050405020304" charset="0"/>
                </a:rPr>
                <a:t>        </a:t>
              </a:r>
              <a:r>
                <a:rPr lang="en-US" altLang="zh-CN" sz="1200" i="1" dirty="0">
                  <a:solidFill>
                    <a:sysClr val="windowText" lastClr="000000"/>
                  </a:solidFill>
                  <a:latin typeface="Times New Roman" panose="02020603050405020304" charset="0"/>
                  <a:ea typeface="微软雅黑" panose="020B0503020204020204" pitchFamily="34" charset="-122"/>
                  <a:cs typeface="Times New Roman" panose="02020603050405020304" charset="0"/>
                </a:rPr>
                <a:t>dst_image</a:t>
              </a:r>
              <a:r>
                <a:rPr lang="en-US" altLang="zh-CN" sz="1200" dirty="0">
                  <a:solidFill>
                    <a:sysClr val="windowText" lastClr="000000"/>
                  </a:solidFill>
                  <a:latin typeface="Times New Roman" panose="02020603050405020304" charset="0"/>
                  <a:ea typeface="微软雅黑" panose="020B0503020204020204" pitchFamily="34" charset="-122"/>
                  <a:cs typeface="Times New Roman" panose="02020603050405020304" charset="0"/>
                </a:rPr>
                <a:t>[</a:t>
              </a:r>
              <a:r>
                <a:rPr lang="en-US" altLang="zh-CN" sz="1200" i="1" dirty="0">
                  <a:solidFill>
                    <a:sysClr val="windowText" lastClr="000000"/>
                  </a:solidFill>
                  <a:latin typeface="Times New Roman" panose="02020603050405020304" charset="0"/>
                  <a:ea typeface="微软雅黑" panose="020B0503020204020204" pitchFamily="34" charset="-122"/>
                  <a:cs typeface="Times New Roman" panose="02020603050405020304" charset="0"/>
                </a:rPr>
                <a:t>new_h</a:t>
              </a:r>
              <a:r>
                <a:rPr lang="en-US" altLang="zh-CN" sz="1200" dirty="0">
                  <a:solidFill>
                    <a:sysClr val="windowText" lastClr="000000"/>
                  </a:solidFill>
                  <a:latin typeface="Times New Roman" panose="02020603050405020304" charset="0"/>
                  <a:ea typeface="微软雅黑" panose="020B0503020204020204" pitchFamily="34" charset="-122"/>
                  <a:cs typeface="Times New Roman" panose="02020603050405020304" charset="0"/>
                </a:rPr>
                <a:t>, </a:t>
              </a:r>
              <a:r>
                <a:rPr lang="en-US" altLang="zh-CN" sz="1200" i="1" dirty="0">
                  <a:solidFill>
                    <a:sysClr val="windowText" lastClr="000000"/>
                  </a:solidFill>
                  <a:latin typeface="Times New Roman" panose="02020603050405020304" charset="0"/>
                  <a:ea typeface="微软雅黑" panose="020B0503020204020204" pitchFamily="34" charset="-122"/>
                  <a:cs typeface="Times New Roman" panose="02020603050405020304" charset="0"/>
                </a:rPr>
                <a:t>new_w</a:t>
              </a:r>
              <a:r>
                <a:rPr lang="en-US" altLang="zh-CN" sz="1200" dirty="0">
                  <a:solidFill>
                    <a:sysClr val="windowText" lastClr="000000"/>
                  </a:solidFill>
                  <a:latin typeface="Times New Roman" panose="02020603050405020304" charset="0"/>
                  <a:ea typeface="微软雅黑" panose="020B0503020204020204" pitchFamily="34" charset="-122"/>
                  <a:cs typeface="Times New Roman" panose="02020603050405020304" charset="0"/>
                </a:rPr>
                <a:t>] = </a:t>
              </a:r>
              <a:r>
                <a:rPr lang="en-US" altLang="zh-CN" sz="1200" i="1" dirty="0">
                  <a:solidFill>
                    <a:sysClr val="windowText" lastClr="000000"/>
                  </a:solidFill>
                  <a:latin typeface="Times New Roman" panose="02020603050405020304" charset="0"/>
                  <a:ea typeface="微软雅黑" panose="020B0503020204020204" pitchFamily="34" charset="-122"/>
                  <a:cs typeface="Times New Roman" panose="02020603050405020304" charset="0"/>
                </a:rPr>
                <a:t>src_image</a:t>
              </a:r>
              <a:r>
                <a:rPr lang="en-US" altLang="zh-CN" sz="1200" dirty="0">
                  <a:solidFill>
                    <a:sysClr val="windowText" lastClr="000000"/>
                  </a:solidFill>
                  <a:latin typeface="Times New Roman" panose="02020603050405020304" charset="0"/>
                  <a:ea typeface="微软雅黑" panose="020B0503020204020204" pitchFamily="34" charset="-122"/>
                  <a:cs typeface="Times New Roman" panose="02020603050405020304" charset="0"/>
                </a:rPr>
                <a:t>[</a:t>
              </a:r>
              <a:r>
                <a:rPr lang="en-US" altLang="zh-CN" sz="1200" i="1" dirty="0">
                  <a:solidFill>
                    <a:sysClr val="windowText" lastClr="000000"/>
                  </a:solidFill>
                  <a:latin typeface="Times New Roman" panose="02020603050405020304" charset="0"/>
                  <a:ea typeface="微软雅黑" panose="020B0503020204020204" pitchFamily="34" charset="-122"/>
                  <a:cs typeface="Times New Roman" panose="02020603050405020304" charset="0"/>
                </a:rPr>
                <a:t>h</a:t>
              </a:r>
              <a:r>
                <a:rPr lang="en-US" altLang="zh-CN" sz="1200" dirty="0">
                  <a:solidFill>
                    <a:sysClr val="windowText" lastClr="000000"/>
                  </a:solidFill>
                  <a:latin typeface="Times New Roman" panose="02020603050405020304" charset="0"/>
                  <a:ea typeface="微软雅黑" panose="020B0503020204020204" pitchFamily="34" charset="-122"/>
                  <a:cs typeface="Times New Roman" panose="02020603050405020304" charset="0"/>
                </a:rPr>
                <a:t>, </a:t>
              </a:r>
              <a:r>
                <a:rPr lang="en-US" altLang="zh-CN" sz="1200" i="1" dirty="0">
                  <a:solidFill>
                    <a:sysClr val="windowText" lastClr="000000"/>
                  </a:solidFill>
                  <a:latin typeface="Times New Roman" panose="02020603050405020304" charset="0"/>
                  <a:ea typeface="微软雅黑" panose="020B0503020204020204" pitchFamily="34" charset="-122"/>
                  <a:cs typeface="Times New Roman" panose="02020603050405020304" charset="0"/>
                </a:rPr>
                <a:t>w</a:t>
              </a:r>
              <a:r>
                <a:rPr lang="en-US" altLang="zh-CN" sz="1200" dirty="0">
                  <a:solidFill>
                    <a:sysClr val="windowText" lastClr="000000"/>
                  </a:solidFill>
                  <a:latin typeface="Times New Roman" panose="02020603050405020304" charset="0"/>
                  <a:ea typeface="微软雅黑" panose="020B0503020204020204" pitchFamily="34" charset="-122"/>
                  <a:cs typeface="Times New Roman" panose="02020603050405020304" charset="0"/>
                </a:rPr>
                <a:t>]</a:t>
              </a:r>
              <a:endParaRPr lang="en-US" altLang="zh-CN" sz="1200" dirty="0">
                <a:solidFill>
                  <a:sysClr val="windowText" lastClr="000000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endParaRPr>
            </a:p>
            <a:p>
              <a:pPr>
                <a:lnSpc>
                  <a:spcPct val="130000"/>
                </a:lnSpc>
              </a:pPr>
              <a:r>
                <a:rPr lang="en-US" altLang="zh-CN" sz="1200" b="1" dirty="0">
                  <a:solidFill>
                    <a:sysClr val="windowText" lastClr="000000"/>
                  </a:solidFill>
                  <a:latin typeface="Times New Roman" panose="02020603050405020304" charset="0"/>
                  <a:ea typeface="微软雅黑" panose="020B0503020204020204" pitchFamily="34" charset="-122"/>
                  <a:cs typeface="Times New Roman" panose="02020603050405020304" charset="0"/>
                </a:rPr>
                <a:t>Return</a:t>
              </a:r>
              <a:r>
                <a:rPr lang="en-US" altLang="zh-CN" sz="1200" dirty="0">
                  <a:solidFill>
                    <a:sysClr val="windowText" lastClr="000000"/>
                  </a:solidFill>
                  <a:latin typeface="Times New Roman" panose="02020603050405020304" charset="0"/>
                  <a:ea typeface="微软雅黑" panose="020B0503020204020204" pitchFamily="34" charset="-122"/>
                  <a:cs typeface="Times New Roman" panose="02020603050405020304" charset="0"/>
                </a:rPr>
                <a:t> </a:t>
              </a:r>
              <a:r>
                <a:rPr lang="en-US" altLang="zh-CN" sz="1200" i="1" dirty="0">
                  <a:solidFill>
                    <a:sysClr val="windowText" lastClr="000000"/>
                  </a:solidFill>
                  <a:latin typeface="Times New Roman" panose="02020603050405020304" charset="0"/>
                  <a:ea typeface="微软雅黑" panose="020B0503020204020204" pitchFamily="34" charset="-122"/>
                  <a:cs typeface="Times New Roman" panose="02020603050405020304" charset="0"/>
                </a:rPr>
                <a:t>dst_image</a:t>
              </a:r>
              <a:endParaRPr lang="zh-CN" altLang="en-US" sz="12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2963100" y="1279908"/>
              <a:ext cx="3014466" cy="346702"/>
            </a:xfrm>
            <a:prstGeom prst="rect">
              <a:avLst/>
            </a:prstGeom>
          </p:spPr>
          <p:txBody>
            <a:bodyPr wrap="none">
              <a:spAutoFit/>
            </a:bodyPr>
            <a:p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设计图像缩放算法（伪代码）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框 2"/>
          <p:cNvSpPr txBox="1">
            <a:spLocks noChangeArrowheads="1"/>
          </p:cNvSpPr>
          <p:nvPr/>
        </p:nvSpPr>
        <p:spPr bwMode="auto">
          <a:xfrm>
            <a:off x="2875059" y="51470"/>
            <a:ext cx="111456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9pPr>
          </a:lstStyle>
          <a:p>
            <a:pPr algn="ctr" eaLnBrk="1" hangingPunct="1"/>
            <a:r>
              <a:rPr lang="zh-CN" altLang="en-US" sz="1200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课题综述</a:t>
            </a:r>
            <a:endParaRPr lang="zh-CN" altLang="en-US" sz="1200" dirty="0">
              <a:solidFill>
                <a:schemeClr val="bg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3108343" y="467116"/>
            <a:ext cx="648000" cy="89060"/>
            <a:chOff x="1977863" y="380438"/>
            <a:chExt cx="576000" cy="89060"/>
          </a:xfrm>
          <a:solidFill>
            <a:schemeClr val="accent1"/>
          </a:solidFill>
        </p:grpSpPr>
        <p:sp>
          <p:nvSpPr>
            <p:cNvPr id="28" name="矩形 27"/>
            <p:cNvSpPr/>
            <p:nvPr/>
          </p:nvSpPr>
          <p:spPr>
            <a:xfrm>
              <a:off x="1977863" y="433498"/>
              <a:ext cx="576000" cy="3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9" name="等腰三角形 28"/>
            <p:cNvSpPr/>
            <p:nvPr/>
          </p:nvSpPr>
          <p:spPr>
            <a:xfrm>
              <a:off x="2219439" y="380438"/>
              <a:ext cx="96000" cy="54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30" name="文本框 29"/>
          <p:cNvSpPr txBox="1"/>
          <p:nvPr/>
        </p:nvSpPr>
        <p:spPr>
          <a:xfrm>
            <a:off x="3132302" y="268074"/>
            <a:ext cx="6000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>
                <a:solidFill>
                  <a:schemeClr val="bg1"/>
                </a:solidFill>
                <a:ea typeface="华文细黑" panose="02010600040101010101" pitchFamily="2" charset="-122"/>
              </a:rPr>
              <a:t>Part one</a:t>
            </a:r>
            <a:endParaRPr lang="zh-CN" altLang="en-US" sz="800" dirty="0">
              <a:solidFill>
                <a:schemeClr val="bg1"/>
              </a:solidFill>
              <a:ea typeface="华文细黑" panose="02010600040101010101" pitchFamily="2" charset="-122"/>
            </a:endParaRPr>
          </a:p>
        </p:txBody>
      </p:sp>
      <p:sp>
        <p:nvSpPr>
          <p:cNvPr id="31" name="文本框 2"/>
          <p:cNvSpPr txBox="1">
            <a:spLocks noChangeArrowheads="1"/>
          </p:cNvSpPr>
          <p:nvPr/>
        </p:nvSpPr>
        <p:spPr bwMode="auto">
          <a:xfrm>
            <a:off x="4165594" y="51470"/>
            <a:ext cx="102310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9pPr>
          </a:lstStyle>
          <a:p>
            <a:pPr algn="ctr" eaLnBrk="1" hangingPunct="1"/>
            <a:r>
              <a:rPr lang="zh-CN" altLang="en-US" sz="1200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目前现状</a:t>
            </a:r>
            <a:endParaRPr lang="zh-CN" altLang="en-US" sz="1200" dirty="0">
              <a:solidFill>
                <a:schemeClr val="bg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4377105" y="268074"/>
            <a:ext cx="6000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>
                <a:solidFill>
                  <a:schemeClr val="bg1"/>
                </a:solidFill>
                <a:ea typeface="华文细黑" panose="02010600040101010101" pitchFamily="2" charset="-122"/>
              </a:rPr>
              <a:t>Part two</a:t>
            </a:r>
            <a:endParaRPr lang="zh-CN" altLang="en-US" sz="800" dirty="0">
              <a:solidFill>
                <a:schemeClr val="bg1"/>
              </a:solidFill>
              <a:ea typeface="华文细黑" panose="02010600040101010101" pitchFamily="2" charset="-122"/>
            </a:endParaRPr>
          </a:p>
        </p:txBody>
      </p:sp>
      <p:sp>
        <p:nvSpPr>
          <p:cNvPr id="33" name="文本框 2"/>
          <p:cNvSpPr txBox="1">
            <a:spLocks noChangeArrowheads="1"/>
          </p:cNvSpPr>
          <p:nvPr/>
        </p:nvSpPr>
        <p:spPr bwMode="auto">
          <a:xfrm>
            <a:off x="5364665" y="51470"/>
            <a:ext cx="102310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9pPr>
          </a:lstStyle>
          <a:p>
            <a:pPr algn="ctr" eaLnBrk="1" hangingPunct="1"/>
            <a:r>
              <a:rPr lang="zh-CN" altLang="en-US" sz="1200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研究目标</a:t>
            </a:r>
            <a:endParaRPr lang="zh-CN" altLang="en-US" sz="1200" dirty="0">
              <a:solidFill>
                <a:schemeClr val="bg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5533936" y="268074"/>
            <a:ext cx="64232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>
                <a:solidFill>
                  <a:schemeClr val="bg1"/>
                </a:solidFill>
                <a:ea typeface="华文细黑" panose="02010600040101010101" pitchFamily="2" charset="-122"/>
              </a:rPr>
              <a:t>Part three</a:t>
            </a:r>
            <a:endParaRPr lang="zh-CN" altLang="en-US" sz="800" dirty="0">
              <a:solidFill>
                <a:schemeClr val="bg1"/>
              </a:solidFill>
              <a:ea typeface="华文细黑" panose="02010600040101010101" pitchFamily="2" charset="-122"/>
            </a:endParaRPr>
          </a:p>
        </p:txBody>
      </p:sp>
      <p:sp>
        <p:nvSpPr>
          <p:cNvPr id="35" name="文本框 2"/>
          <p:cNvSpPr txBox="1">
            <a:spLocks noChangeArrowheads="1"/>
          </p:cNvSpPr>
          <p:nvPr/>
        </p:nvSpPr>
        <p:spPr bwMode="auto">
          <a:xfrm>
            <a:off x="6563736" y="51470"/>
            <a:ext cx="102310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9pPr>
          </a:lstStyle>
          <a:p>
            <a:pPr algn="ctr" eaLnBrk="1" hangingPunct="1"/>
            <a:r>
              <a:rPr lang="zh-CN" altLang="en-US" sz="1200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研究过程</a:t>
            </a:r>
            <a:endParaRPr lang="zh-CN" altLang="en-US" sz="1200" dirty="0">
              <a:solidFill>
                <a:schemeClr val="bg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6775247" y="268074"/>
            <a:ext cx="6000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>
                <a:solidFill>
                  <a:schemeClr val="bg1"/>
                </a:solidFill>
                <a:ea typeface="华文细黑" panose="02010600040101010101" pitchFamily="2" charset="-122"/>
              </a:rPr>
              <a:t>Part four</a:t>
            </a:r>
            <a:endParaRPr lang="zh-CN" altLang="en-US" sz="800" dirty="0">
              <a:solidFill>
                <a:schemeClr val="bg1"/>
              </a:solidFill>
              <a:ea typeface="华文细黑" panose="02010600040101010101" pitchFamily="2" charset="-122"/>
            </a:endParaRPr>
          </a:p>
        </p:txBody>
      </p:sp>
      <p:sp>
        <p:nvSpPr>
          <p:cNvPr id="37" name="文本框 2"/>
          <p:cNvSpPr txBox="1">
            <a:spLocks noChangeArrowheads="1"/>
          </p:cNvSpPr>
          <p:nvPr/>
        </p:nvSpPr>
        <p:spPr bwMode="auto">
          <a:xfrm>
            <a:off x="7762806" y="51470"/>
            <a:ext cx="102310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9pPr>
          </a:lstStyle>
          <a:p>
            <a:pPr algn="ctr" eaLnBrk="1" hangingPunct="1"/>
            <a:r>
              <a:rPr lang="zh-CN" altLang="en-US" sz="1200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研究结论</a:t>
            </a:r>
            <a:endParaRPr lang="zh-CN" altLang="en-US" sz="1200" dirty="0">
              <a:solidFill>
                <a:schemeClr val="bg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7927878" y="268074"/>
            <a:ext cx="69296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>
                <a:solidFill>
                  <a:schemeClr val="bg1"/>
                </a:solidFill>
                <a:ea typeface="华文细黑" panose="02010600040101010101" pitchFamily="2" charset="-122"/>
              </a:rPr>
              <a:t>Part five</a:t>
            </a:r>
            <a:endParaRPr lang="zh-CN" altLang="en-US" sz="800" dirty="0">
              <a:solidFill>
                <a:schemeClr val="bg1"/>
              </a:solidFill>
              <a:ea typeface="华文细黑" panose="02010600040101010101" pitchFamily="2" charset="-122"/>
            </a:endParaRPr>
          </a:p>
        </p:txBody>
      </p:sp>
      <p:pic>
        <p:nvPicPr>
          <p:cNvPr id="63" name="图片 6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32335"/>
            <a:ext cx="555600" cy="463926"/>
          </a:xfrm>
          <a:prstGeom prst="rect">
            <a:avLst/>
          </a:prstGeom>
        </p:spPr>
      </p:pic>
      <p:sp>
        <p:nvSpPr>
          <p:cNvPr id="64" name="矩形 63"/>
          <p:cNvSpPr/>
          <p:nvPr/>
        </p:nvSpPr>
        <p:spPr>
          <a:xfrm>
            <a:off x="0" y="1"/>
            <a:ext cx="9144000" cy="5627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文本框 65"/>
          <p:cNvSpPr txBox="1"/>
          <p:nvPr/>
        </p:nvSpPr>
        <p:spPr>
          <a:xfrm>
            <a:off x="3556399" y="285330"/>
            <a:ext cx="561801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大连海事大学 </a:t>
            </a:r>
            <a:r>
              <a:rPr lang="en-US" altLang="zh-CN" sz="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- </a:t>
            </a:r>
            <a:r>
              <a:rPr lang="zh-CN" altLang="en-US" sz="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电航学社 </a:t>
            </a:r>
            <a:r>
              <a:rPr lang="en-US" altLang="zh-CN" sz="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- </a:t>
            </a:r>
            <a:r>
              <a:rPr lang="zh-CN" altLang="en-US" sz="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智能认知与数据计算部</a:t>
            </a:r>
            <a:r>
              <a:rPr lang="en-US" altLang="zh-CN" sz="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(</a:t>
            </a:r>
            <a:r>
              <a:rPr lang="en-US" altLang="zh-CN" sz="800" dirty="0" err="1">
                <a:solidFill>
                  <a:schemeClr val="bg1"/>
                </a:solidFill>
                <a:latin typeface="Bahnschrift Light Condensed" panose="020B0502040204020203" pitchFamily="34" charset="0"/>
              </a:rPr>
              <a:t>ICDC</a:t>
            </a:r>
            <a:r>
              <a:rPr lang="en-US" altLang="zh-CN" sz="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) </a:t>
            </a:r>
            <a:endParaRPr lang="zh-CN" altLang="en-US" sz="800" dirty="0">
              <a:solidFill>
                <a:schemeClr val="bg1"/>
              </a:solidFill>
              <a:latin typeface="Bahnschrift Light Condensed" panose="020B0502040204020203" pitchFamily="34" charset="0"/>
            </a:endParaRPr>
          </a:p>
        </p:txBody>
      </p:sp>
      <p:pic>
        <p:nvPicPr>
          <p:cNvPr id="67" name="图片 66"/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0259A8"/>
              </a:clrFrom>
              <a:clrTo>
                <a:srgbClr val="0259A8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12" t="5969" r="5271" b="5139"/>
          <a:stretch>
            <a:fillRect/>
          </a:stretch>
        </p:blipFill>
        <p:spPr>
          <a:xfrm>
            <a:off x="584890" y="67439"/>
            <a:ext cx="432106" cy="440725"/>
          </a:xfrm>
          <a:prstGeom prst="rect">
            <a:avLst/>
          </a:prstGeom>
        </p:spPr>
      </p:pic>
      <p:sp>
        <p:nvSpPr>
          <p:cNvPr id="69" name="矩形 68"/>
          <p:cNvSpPr/>
          <p:nvPr/>
        </p:nvSpPr>
        <p:spPr>
          <a:xfrm>
            <a:off x="0" y="4858138"/>
            <a:ext cx="9144000" cy="2883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6" y="1"/>
            <a:ext cx="557630" cy="555526"/>
          </a:xfrm>
          <a:prstGeom prst="rect">
            <a:avLst/>
          </a:prstGeom>
        </p:spPr>
      </p:pic>
      <p:sp>
        <p:nvSpPr>
          <p:cNvPr id="62" name="文本框 61"/>
          <p:cNvSpPr txBox="1"/>
          <p:nvPr/>
        </p:nvSpPr>
        <p:spPr>
          <a:xfrm>
            <a:off x="52802" y="4902280"/>
            <a:ext cx="91440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an.hongjun@foxmail.com</a:t>
            </a:r>
            <a:r>
              <a:rPr lang="en-US" altLang="zh-CN" sz="7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| Copyright © Intelligent Cognition and Data Computing department(</a:t>
            </a:r>
            <a:r>
              <a:rPr lang="en-US" altLang="zh-CN" sz="7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ICDC</a:t>
            </a:r>
            <a:r>
              <a:rPr lang="en-US" altLang="zh-CN" sz="7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), </a:t>
            </a:r>
            <a:r>
              <a:rPr lang="en-US" altLang="zh-CN" sz="7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Dianhang</a:t>
            </a:r>
            <a:r>
              <a:rPr lang="en-US" altLang="zh-CN" sz="7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Association, Dalian Maritime University. All rights reserved. </a:t>
            </a:r>
            <a:endParaRPr lang="zh-CN" altLang="en-US" sz="7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4960072" y="61224"/>
            <a:ext cx="418085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050" dirty="0">
                <a:solidFill>
                  <a:schemeClr val="bg1"/>
                </a:solidFill>
                <a:latin typeface="+mn-ea"/>
              </a:rPr>
              <a:t>2021-2022</a:t>
            </a:r>
            <a:r>
              <a:rPr lang="zh-CN" altLang="en-US" sz="1050" dirty="0">
                <a:solidFill>
                  <a:schemeClr val="bg1"/>
                </a:solidFill>
                <a:latin typeface="+mn-ea"/>
              </a:rPr>
              <a:t>学年第二学期培训</a:t>
            </a:r>
            <a:endParaRPr lang="zh-CN" altLang="en-US" sz="1050" dirty="0">
              <a:solidFill>
                <a:schemeClr val="bg1"/>
              </a:solidFill>
              <a:latin typeface="+mn-ea"/>
            </a:endParaRPr>
          </a:p>
        </p:txBody>
      </p:sp>
      <p:grpSp>
        <p:nvGrpSpPr>
          <p:cNvPr id="41" name="组合 40"/>
          <p:cNvGrpSpPr/>
          <p:nvPr/>
        </p:nvGrpSpPr>
        <p:grpSpPr>
          <a:xfrm>
            <a:off x="683439" y="915608"/>
            <a:ext cx="4775835" cy="2689860"/>
            <a:chOff x="2954339" y="1279908"/>
            <a:chExt cx="4563567" cy="2532123"/>
          </a:xfrm>
        </p:grpSpPr>
        <p:sp>
          <p:nvSpPr>
            <p:cNvPr id="42" name="矩形 41"/>
            <p:cNvSpPr>
              <a:spLocks noChangeArrowheads="1"/>
            </p:cNvSpPr>
            <p:nvPr/>
          </p:nvSpPr>
          <p:spPr bwMode="auto">
            <a:xfrm>
              <a:off x="2954339" y="1694755"/>
              <a:ext cx="4563567" cy="21172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endParaRPr lang="zh-CN" altLang="en-US" sz="12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30000"/>
                </a:lnSpc>
              </a:pPr>
              <a:endParaRPr lang="zh-CN" altLang="en-US" sz="12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30000"/>
                </a:lnSpc>
              </a:pPr>
              <a:endParaRPr lang="zh-CN" altLang="en-US" sz="12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30000"/>
                </a:lnSpc>
              </a:pPr>
              <a:endParaRPr lang="zh-CN" altLang="en-US" sz="12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30000"/>
                </a:lnSpc>
              </a:pPr>
              <a:endParaRPr lang="zh-CN" altLang="en-US" sz="12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30000"/>
                </a:lnSpc>
              </a:pPr>
              <a:endParaRPr lang="zh-CN" altLang="en-US" sz="12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30000"/>
                </a:lnSpc>
              </a:pPr>
              <a:endParaRPr lang="zh-CN" altLang="en-US" sz="12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30000"/>
                </a:lnSpc>
              </a:pPr>
              <a:endParaRPr lang="zh-CN" altLang="en-US" sz="12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30000"/>
                </a:lnSpc>
              </a:pPr>
              <a:endParaRPr lang="zh-CN" altLang="en-US" sz="12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3" name="矩形 42"/>
            <p:cNvSpPr/>
            <p:nvPr/>
          </p:nvSpPr>
          <p:spPr>
            <a:xfrm>
              <a:off x="2963100" y="1279908"/>
              <a:ext cx="296107" cy="34670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aphicFrame>
        <p:nvGraphicFramePr>
          <p:cNvPr id="14" name="对象 13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6083935" y="987425"/>
          <a:ext cx="1370965" cy="5213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" r:id="rId4" imgW="1270000" imgH="482600" progId="Equation.KSEE3">
                  <p:embed/>
                </p:oleObj>
              </mc:Choice>
              <mc:Fallback>
                <p:oleObj name="" r:id="rId4" imgW="1270000" imgH="482600" progId="Equation.KSEE3">
                  <p:embed/>
                  <p:pic>
                    <p:nvPicPr>
                      <p:cNvPr id="0" name="图片 1025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083935" y="987425"/>
                        <a:ext cx="1370965" cy="5213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组合 1"/>
          <p:cNvGrpSpPr/>
          <p:nvPr/>
        </p:nvGrpSpPr>
        <p:grpSpPr>
          <a:xfrm>
            <a:off x="683439" y="915608"/>
            <a:ext cx="7769225" cy="3409315"/>
            <a:chOff x="2954339" y="1279908"/>
            <a:chExt cx="7423912" cy="3209389"/>
          </a:xfrm>
        </p:grpSpPr>
        <p:sp>
          <p:nvSpPr>
            <p:cNvPr id="3" name="矩形 2"/>
            <p:cNvSpPr>
              <a:spLocks noChangeArrowheads="1"/>
            </p:cNvSpPr>
            <p:nvPr/>
          </p:nvSpPr>
          <p:spPr bwMode="auto">
            <a:xfrm>
              <a:off x="2954339" y="1694755"/>
              <a:ext cx="7423912" cy="27945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p>
              <a:pPr>
                <a:lnSpc>
                  <a:spcPct val="130000"/>
                </a:lnSpc>
              </a:pPr>
              <a:endParaRPr lang="en-US" altLang="zh-CN" sz="1200" b="1" dirty="0">
                <a:solidFill>
                  <a:sysClr val="windowText" lastClr="000000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endParaRPr>
            </a:p>
            <a:p>
              <a:pPr>
                <a:lnSpc>
                  <a:spcPct val="130000"/>
                </a:lnSpc>
              </a:pPr>
              <a:r>
                <a:rPr lang="en-US" altLang="zh-CN" sz="1200" b="1" dirty="0">
                  <a:solidFill>
                    <a:sysClr val="windowText" lastClr="000000"/>
                  </a:solidFill>
                  <a:latin typeface="Times New Roman" panose="02020603050405020304" charset="0"/>
                  <a:ea typeface="微软雅黑" panose="020B0503020204020204" pitchFamily="34" charset="-122"/>
                  <a:cs typeface="Times New Roman" panose="02020603050405020304" charset="0"/>
                </a:rPr>
                <a:t>Input:</a:t>
              </a:r>
              <a:r>
                <a:rPr lang="en-US" altLang="zh-CN" sz="1200" dirty="0">
                  <a:solidFill>
                    <a:sysClr val="windowText" lastClr="000000"/>
                  </a:solidFill>
                  <a:latin typeface="Times New Roman" panose="02020603050405020304" charset="0"/>
                  <a:ea typeface="微软雅黑" panose="020B0503020204020204" pitchFamily="34" charset="-122"/>
                  <a:cs typeface="Times New Roman" panose="02020603050405020304" charset="0"/>
                </a:rPr>
                <a:t> </a:t>
              </a:r>
              <a:r>
                <a:rPr lang="en-US" altLang="zh-CN" sz="1200" i="1" dirty="0">
                  <a:solidFill>
                    <a:sysClr val="windowText" lastClr="000000"/>
                  </a:solidFill>
                  <a:latin typeface="Times New Roman" panose="02020603050405020304" charset="0"/>
                  <a:ea typeface="微软雅黑" panose="020B0503020204020204" pitchFamily="34" charset="-122"/>
                  <a:cs typeface="Times New Roman" panose="02020603050405020304" charset="0"/>
                </a:rPr>
                <a:t>src_image</a:t>
              </a:r>
              <a:r>
                <a:rPr lang="en-US" altLang="zh-CN" sz="1200" dirty="0">
                  <a:solidFill>
                    <a:sysClr val="windowText" lastClr="000000"/>
                  </a:solidFill>
                  <a:latin typeface="Times New Roman" panose="02020603050405020304" charset="0"/>
                  <a:ea typeface="微软雅黑" panose="020B0503020204020204" pitchFamily="34" charset="-122"/>
                  <a:cs typeface="Times New Roman" panose="02020603050405020304" charset="0"/>
                </a:rPr>
                <a:t>, </a:t>
              </a:r>
              <a:r>
                <a:rPr lang="en-US" altLang="zh-CN" sz="1200" i="1" dirty="0">
                  <a:solidFill>
                    <a:sysClr val="windowText" lastClr="000000"/>
                  </a:solidFill>
                  <a:latin typeface="Times New Roman" panose="02020603050405020304" charset="0"/>
                  <a:ea typeface="微软雅黑" panose="020B0503020204020204" pitchFamily="34" charset="-122"/>
                  <a:cs typeface="Times New Roman" panose="02020603050405020304" charset="0"/>
                </a:rPr>
                <a:t>dst_shape</a:t>
              </a:r>
              <a:endParaRPr lang="en-US" altLang="zh-CN" sz="1200" dirty="0">
                <a:solidFill>
                  <a:sysClr val="windowText" lastClr="000000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endParaRPr>
            </a:p>
            <a:p>
              <a:pPr>
                <a:lnSpc>
                  <a:spcPct val="130000"/>
                </a:lnSpc>
              </a:pPr>
              <a:r>
                <a:rPr lang="en-US" altLang="zh-CN" sz="1200" i="1" dirty="0">
                  <a:solidFill>
                    <a:sysClr val="windowText" lastClr="000000"/>
                  </a:solidFill>
                  <a:latin typeface="Times New Roman" panose="02020603050405020304" charset="0"/>
                  <a:ea typeface="微软雅黑" panose="020B0503020204020204" pitchFamily="34" charset="-122"/>
                  <a:cs typeface="Times New Roman" panose="02020603050405020304" charset="0"/>
                </a:rPr>
                <a:t>src_shape </a:t>
              </a:r>
              <a:r>
                <a:rPr lang="en-US" altLang="zh-CN" sz="1200" dirty="0">
                  <a:solidFill>
                    <a:sysClr val="windowText" lastClr="000000"/>
                  </a:solidFill>
                  <a:latin typeface="Times New Roman" panose="02020603050405020304" charset="0"/>
                  <a:ea typeface="微软雅黑" panose="020B0503020204020204" pitchFamily="34" charset="-122"/>
                  <a:cs typeface="Times New Roman" panose="02020603050405020304" charset="0"/>
                </a:rPr>
                <a:t>:= </a:t>
              </a:r>
              <a:r>
                <a:rPr lang="en-US" altLang="zh-CN" sz="1200" i="1" dirty="0">
                  <a:solidFill>
                    <a:sysClr val="windowText" lastClr="000000"/>
                  </a:solidFill>
                  <a:latin typeface="Times New Roman" panose="02020603050405020304" charset="0"/>
                  <a:ea typeface="微软雅黑" panose="020B0503020204020204" pitchFamily="34" charset="-122"/>
                  <a:cs typeface="Times New Roman" panose="02020603050405020304" charset="0"/>
                </a:rPr>
                <a:t>src_image.</a:t>
              </a:r>
              <a:r>
                <a:rPr lang="en-US" altLang="zh-CN" sz="1200" dirty="0">
                  <a:solidFill>
                    <a:sysClr val="windowText" lastClr="000000"/>
                  </a:solidFill>
                  <a:latin typeface="Times New Roman" panose="02020603050405020304" charset="0"/>
                  <a:ea typeface="微软雅黑" panose="020B0503020204020204" pitchFamily="34" charset="-122"/>
                  <a:cs typeface="Times New Roman" panose="02020603050405020304" charset="0"/>
                </a:rPr>
                <a:t>shape</a:t>
              </a:r>
              <a:endParaRPr lang="en-US" altLang="zh-CN" sz="1200" i="1" dirty="0">
                <a:solidFill>
                  <a:sysClr val="windowText" lastClr="000000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endParaRPr>
            </a:p>
            <a:p>
              <a:pPr>
                <a:lnSpc>
                  <a:spcPct val="130000"/>
                </a:lnSpc>
              </a:pPr>
              <a:r>
                <a:rPr lang="en-US" altLang="zh-CN" sz="1200" i="1" dirty="0">
                  <a:solidFill>
                    <a:sysClr val="windowText" lastClr="000000"/>
                  </a:solidFill>
                  <a:latin typeface="Times New Roman" panose="02020603050405020304" charset="0"/>
                  <a:ea typeface="微软雅黑" panose="020B0503020204020204" pitchFamily="34" charset="-122"/>
                  <a:cs typeface="Times New Roman" panose="02020603050405020304" charset="0"/>
                </a:rPr>
                <a:t>fx </a:t>
              </a:r>
              <a:r>
                <a:rPr lang="en-US" altLang="zh-CN" sz="1200" dirty="0">
                  <a:solidFill>
                    <a:sysClr val="windowText" lastClr="000000"/>
                  </a:solidFill>
                  <a:latin typeface="Times New Roman" panose="02020603050405020304" charset="0"/>
                  <a:ea typeface="微软雅黑" panose="020B0503020204020204" pitchFamily="34" charset="-122"/>
                  <a:cs typeface="Times New Roman" panose="02020603050405020304" charset="0"/>
                </a:rPr>
                <a:t>:=</a:t>
              </a:r>
              <a:r>
                <a:rPr lang="en-US" altLang="zh-CN" sz="1200" i="1" dirty="0">
                  <a:solidFill>
                    <a:sysClr val="windowText" lastClr="000000"/>
                  </a:solidFill>
                  <a:latin typeface="Times New Roman" panose="02020603050405020304" charset="0"/>
                  <a:ea typeface="微软雅黑" panose="020B0503020204020204" pitchFamily="34" charset="-122"/>
                  <a:cs typeface="Times New Roman" panose="02020603050405020304" charset="0"/>
                </a:rPr>
                <a:t> src_shape</a:t>
              </a:r>
              <a:r>
                <a:rPr lang="en-US" altLang="zh-CN" sz="1200" dirty="0">
                  <a:solidFill>
                    <a:sysClr val="windowText" lastClr="000000"/>
                  </a:solidFill>
                  <a:latin typeface="Times New Roman" panose="02020603050405020304" charset="0"/>
                  <a:ea typeface="微软雅黑" panose="020B0503020204020204" pitchFamily="34" charset="-122"/>
                  <a:cs typeface="Times New Roman" panose="02020603050405020304" charset="0"/>
                </a:rPr>
                <a:t>[0]</a:t>
              </a:r>
              <a:r>
                <a:rPr lang="en-US" altLang="zh-CN" sz="1200" i="1" dirty="0">
                  <a:solidFill>
                    <a:sysClr val="windowText" lastClr="000000"/>
                  </a:solidFill>
                  <a:latin typeface="Times New Roman" panose="02020603050405020304" charset="0"/>
                  <a:ea typeface="微软雅黑" panose="020B0503020204020204" pitchFamily="34" charset="-122"/>
                  <a:cs typeface="Times New Roman" panose="02020603050405020304" charset="0"/>
                </a:rPr>
                <a:t> / dst_shape</a:t>
              </a:r>
              <a:r>
                <a:rPr lang="en-US" altLang="zh-CN" sz="1200" dirty="0">
                  <a:solidFill>
                    <a:sysClr val="windowText" lastClr="000000"/>
                  </a:solidFill>
                  <a:latin typeface="Times New Roman" panose="02020603050405020304" charset="0"/>
                  <a:ea typeface="微软雅黑" panose="020B0503020204020204" pitchFamily="34" charset="-122"/>
                  <a:cs typeface="Times New Roman" panose="02020603050405020304" charset="0"/>
                </a:rPr>
                <a:t>[0]</a:t>
              </a:r>
              <a:endParaRPr lang="en-US" altLang="zh-CN" sz="1200" i="1" dirty="0">
                <a:solidFill>
                  <a:sysClr val="windowText" lastClr="000000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endParaRPr>
            </a:p>
            <a:p>
              <a:pPr>
                <a:lnSpc>
                  <a:spcPct val="130000"/>
                </a:lnSpc>
              </a:pPr>
              <a:r>
                <a:rPr lang="en-US" altLang="zh-CN" sz="1200" i="1" dirty="0">
                  <a:solidFill>
                    <a:sysClr val="windowText" lastClr="000000"/>
                  </a:solidFill>
                  <a:latin typeface="Times New Roman" panose="02020603050405020304" charset="0"/>
                  <a:ea typeface="微软雅黑" panose="020B0503020204020204" pitchFamily="34" charset="-122"/>
                  <a:cs typeface="Times New Roman" panose="02020603050405020304" charset="0"/>
                </a:rPr>
                <a:t>fy</a:t>
              </a:r>
              <a:r>
                <a:rPr lang="en-US" altLang="zh-CN" sz="1200" dirty="0">
                  <a:solidFill>
                    <a:sysClr val="windowText" lastClr="000000"/>
                  </a:solidFill>
                  <a:latin typeface="Times New Roman" panose="02020603050405020304" charset="0"/>
                  <a:ea typeface="微软雅黑" panose="020B0503020204020204" pitchFamily="34" charset="-122"/>
                  <a:cs typeface="Times New Roman" panose="02020603050405020304" charset="0"/>
                </a:rPr>
                <a:t> :=</a:t>
              </a:r>
              <a:r>
                <a:rPr lang="en-US" altLang="zh-CN" sz="1200" i="1" dirty="0">
                  <a:solidFill>
                    <a:sysClr val="windowText" lastClr="000000"/>
                  </a:solidFill>
                  <a:latin typeface="Times New Roman" panose="02020603050405020304" charset="0"/>
                  <a:ea typeface="微软雅黑" panose="020B0503020204020204" pitchFamily="34" charset="-122"/>
                  <a:cs typeface="Times New Roman" panose="02020603050405020304" charset="0"/>
                </a:rPr>
                <a:t> src_shape</a:t>
              </a:r>
              <a:r>
                <a:rPr lang="en-US" altLang="zh-CN" sz="1200" dirty="0">
                  <a:solidFill>
                    <a:sysClr val="windowText" lastClr="000000"/>
                  </a:solidFill>
                  <a:latin typeface="Times New Roman" panose="02020603050405020304" charset="0"/>
                  <a:ea typeface="微软雅黑" panose="020B0503020204020204" pitchFamily="34" charset="-122"/>
                  <a:cs typeface="Times New Roman" panose="02020603050405020304" charset="0"/>
                </a:rPr>
                <a:t>[1] </a:t>
              </a:r>
              <a:r>
                <a:rPr lang="en-US" altLang="zh-CN" sz="1200" i="1" dirty="0">
                  <a:solidFill>
                    <a:sysClr val="windowText" lastClr="000000"/>
                  </a:solidFill>
                  <a:latin typeface="Times New Roman" panose="02020603050405020304" charset="0"/>
                  <a:ea typeface="微软雅黑" panose="020B0503020204020204" pitchFamily="34" charset="-122"/>
                  <a:cs typeface="Times New Roman" panose="02020603050405020304" charset="0"/>
                </a:rPr>
                <a:t>/ dst_shape</a:t>
              </a:r>
              <a:r>
                <a:rPr lang="en-US" altLang="zh-CN" sz="1200" dirty="0">
                  <a:solidFill>
                    <a:sysClr val="windowText" lastClr="000000"/>
                  </a:solidFill>
                  <a:latin typeface="Times New Roman" panose="02020603050405020304" charset="0"/>
                  <a:ea typeface="微软雅黑" panose="020B0503020204020204" pitchFamily="34" charset="-122"/>
                  <a:cs typeface="Times New Roman" panose="02020603050405020304" charset="0"/>
                </a:rPr>
                <a:t>[1]</a:t>
              </a:r>
              <a:r>
                <a:rPr lang="en-US" altLang="zh-CN" sz="1200" i="1" dirty="0">
                  <a:solidFill>
                    <a:sysClr val="windowText" lastClr="000000"/>
                  </a:solidFill>
                  <a:latin typeface="Times New Roman" panose="02020603050405020304" charset="0"/>
                  <a:ea typeface="微软雅黑" panose="020B0503020204020204" pitchFamily="34" charset="-122"/>
                  <a:cs typeface="Times New Roman" panose="02020603050405020304" charset="0"/>
                </a:rPr>
                <a:t> </a:t>
              </a:r>
              <a:endParaRPr lang="en-US" altLang="zh-CN" sz="1200" i="1" dirty="0">
                <a:solidFill>
                  <a:sysClr val="windowText" lastClr="000000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endParaRPr>
            </a:p>
            <a:p>
              <a:pPr>
                <a:lnSpc>
                  <a:spcPct val="130000"/>
                </a:lnSpc>
              </a:pPr>
              <a:r>
                <a:rPr lang="en-US" altLang="zh-CN" sz="1200" i="1" dirty="0">
                  <a:solidFill>
                    <a:sysClr val="windowText" lastClr="000000"/>
                  </a:solidFill>
                  <a:latin typeface="Times New Roman" panose="02020603050405020304" charset="0"/>
                  <a:ea typeface="微软雅黑" panose="020B0503020204020204" pitchFamily="34" charset="-122"/>
                  <a:cs typeface="Times New Roman" panose="02020603050405020304" charset="0"/>
                </a:rPr>
                <a:t>dst_image </a:t>
              </a:r>
              <a:r>
                <a:rPr lang="en-US" altLang="zh-CN" sz="1200" dirty="0">
                  <a:solidFill>
                    <a:sysClr val="windowText" lastClr="000000"/>
                  </a:solidFill>
                  <a:latin typeface="Times New Roman" panose="02020603050405020304" charset="0"/>
                  <a:ea typeface="微软雅黑" panose="020B0503020204020204" pitchFamily="34" charset="-122"/>
                  <a:cs typeface="Times New Roman" panose="02020603050405020304" charset="0"/>
                </a:rPr>
                <a:t>:=</a:t>
              </a:r>
              <a:r>
                <a:rPr lang="en-US" altLang="zh-CN" sz="1200" i="1" dirty="0">
                  <a:solidFill>
                    <a:sysClr val="windowText" lastClr="000000"/>
                  </a:solidFill>
                  <a:latin typeface="Times New Roman" panose="02020603050405020304" charset="0"/>
                  <a:ea typeface="微软雅黑" panose="020B0503020204020204" pitchFamily="34" charset="-122"/>
                  <a:cs typeface="Times New Roman" panose="02020603050405020304" charset="0"/>
                </a:rPr>
                <a:t> </a:t>
              </a:r>
              <a:r>
                <a:rPr lang="en-US" altLang="zh-CN" sz="1200" dirty="0">
                  <a:solidFill>
                    <a:sysClr val="windowText" lastClr="000000"/>
                  </a:solidFill>
                  <a:latin typeface="Times New Roman" panose="02020603050405020304" charset="0"/>
                  <a:ea typeface="微软雅黑" panose="020B0503020204020204" pitchFamily="34" charset="-122"/>
                  <a:cs typeface="Times New Roman" panose="02020603050405020304" charset="0"/>
                </a:rPr>
                <a:t>zeros(</a:t>
              </a:r>
              <a:r>
                <a:rPr lang="en-US" altLang="zh-CN" sz="1200" i="1" dirty="0">
                  <a:solidFill>
                    <a:sysClr val="windowText" lastClr="000000"/>
                  </a:solidFill>
                  <a:latin typeface="Times New Roman" panose="02020603050405020304" charset="0"/>
                  <a:ea typeface="微软雅黑" panose="020B0503020204020204" pitchFamily="34" charset="-122"/>
                  <a:cs typeface="Times New Roman" panose="02020603050405020304" charset="0"/>
                </a:rPr>
                <a:t>shape</a:t>
              </a:r>
              <a:r>
                <a:rPr lang="en-US" altLang="zh-CN" sz="1200" dirty="0">
                  <a:solidFill>
                    <a:sysClr val="windowText" lastClr="000000"/>
                  </a:solidFill>
                  <a:latin typeface="Times New Roman" panose="02020603050405020304" charset="0"/>
                  <a:ea typeface="微软雅黑" panose="020B0503020204020204" pitchFamily="34" charset="-122"/>
                  <a:cs typeface="Times New Roman" panose="02020603050405020304" charset="0"/>
                </a:rPr>
                <a:t>=</a:t>
              </a:r>
              <a:r>
                <a:rPr lang="en-US" altLang="zh-CN" sz="1200" i="1" dirty="0">
                  <a:solidFill>
                    <a:sysClr val="windowText" lastClr="000000"/>
                  </a:solidFill>
                  <a:latin typeface="Times New Roman" panose="02020603050405020304" charset="0"/>
                  <a:ea typeface="微软雅黑" panose="020B0503020204020204" pitchFamily="34" charset="-122"/>
                  <a:cs typeface="Times New Roman" panose="02020603050405020304" charset="0"/>
                </a:rPr>
                <a:t>dst_shape</a:t>
              </a:r>
              <a:r>
                <a:rPr lang="en-US" altLang="zh-CN" sz="1200" dirty="0">
                  <a:solidFill>
                    <a:sysClr val="windowText" lastClr="000000"/>
                  </a:solidFill>
                  <a:latin typeface="Times New Roman" panose="02020603050405020304" charset="0"/>
                  <a:ea typeface="微软雅黑" panose="020B0503020204020204" pitchFamily="34" charset="-122"/>
                  <a:cs typeface="Times New Roman" panose="02020603050405020304" charset="0"/>
                </a:rPr>
                <a:t>)</a:t>
              </a:r>
              <a:endParaRPr lang="en-US" altLang="zh-CN" sz="1200" dirty="0">
                <a:solidFill>
                  <a:sysClr val="windowText" lastClr="000000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endParaRPr>
            </a:p>
            <a:p>
              <a:pPr>
                <a:lnSpc>
                  <a:spcPct val="130000"/>
                </a:lnSpc>
              </a:pPr>
              <a:r>
                <a:rPr lang="en-US" altLang="zh-CN" sz="1200" b="1" dirty="0">
                  <a:solidFill>
                    <a:sysClr val="windowText" lastClr="000000"/>
                  </a:solidFill>
                  <a:latin typeface="Times New Roman" panose="02020603050405020304" charset="0"/>
                  <a:ea typeface="微软雅黑" panose="020B0503020204020204" pitchFamily="34" charset="-122"/>
                  <a:cs typeface="Times New Roman" panose="02020603050405020304" charset="0"/>
                </a:rPr>
                <a:t>For</a:t>
              </a:r>
              <a:r>
                <a:rPr lang="en-US" altLang="zh-CN" sz="1200" dirty="0">
                  <a:solidFill>
                    <a:sysClr val="windowText" lastClr="000000"/>
                  </a:solidFill>
                  <a:latin typeface="Times New Roman" panose="02020603050405020304" charset="0"/>
                  <a:ea typeface="微软雅黑" panose="020B0503020204020204" pitchFamily="34" charset="-122"/>
                  <a:cs typeface="Times New Roman" panose="02020603050405020304" charset="0"/>
                </a:rPr>
                <a:t> </a:t>
              </a:r>
              <a:r>
                <a:rPr lang="en-US" altLang="zh-CN" sz="1200" i="1" dirty="0">
                  <a:solidFill>
                    <a:sysClr val="windowText" lastClr="000000"/>
                  </a:solidFill>
                  <a:latin typeface="Times New Roman" panose="02020603050405020304" charset="0"/>
                  <a:ea typeface="微软雅黑" panose="020B0503020204020204" pitchFamily="34" charset="-122"/>
                  <a:cs typeface="Times New Roman" panose="02020603050405020304" charset="0"/>
                </a:rPr>
                <a:t>h</a:t>
              </a:r>
              <a:r>
                <a:rPr lang="en-US" altLang="zh-CN" sz="1200" dirty="0">
                  <a:solidFill>
                    <a:sysClr val="windowText" lastClr="000000"/>
                  </a:solidFill>
                  <a:latin typeface="Times New Roman" panose="02020603050405020304" charset="0"/>
                  <a:ea typeface="微软雅黑" panose="020B0503020204020204" pitchFamily="34" charset="-122"/>
                  <a:cs typeface="Times New Roman" panose="02020603050405020304" charset="0"/>
                </a:rPr>
                <a:t> </a:t>
              </a:r>
              <a:r>
                <a:rPr lang="en-US" altLang="zh-CN" sz="1200" b="1" dirty="0">
                  <a:solidFill>
                    <a:sysClr val="windowText" lastClr="000000"/>
                  </a:solidFill>
                  <a:latin typeface="Times New Roman" panose="02020603050405020304" charset="0"/>
                  <a:ea typeface="微软雅黑" panose="020B0503020204020204" pitchFamily="34" charset="-122"/>
                  <a:cs typeface="Times New Roman" panose="02020603050405020304" charset="0"/>
                </a:rPr>
                <a:t>from</a:t>
              </a:r>
              <a:r>
                <a:rPr lang="en-US" altLang="zh-CN" sz="1200" dirty="0">
                  <a:solidFill>
                    <a:sysClr val="windowText" lastClr="000000"/>
                  </a:solidFill>
                  <a:latin typeface="Times New Roman" panose="02020603050405020304" charset="0"/>
                  <a:ea typeface="微软雅黑" panose="020B0503020204020204" pitchFamily="34" charset="-122"/>
                  <a:cs typeface="Times New Roman" panose="02020603050405020304" charset="0"/>
                </a:rPr>
                <a:t> 0 </a:t>
              </a:r>
              <a:r>
                <a:rPr lang="en-US" altLang="zh-CN" sz="1200" b="1" dirty="0">
                  <a:solidFill>
                    <a:sysClr val="windowText" lastClr="000000"/>
                  </a:solidFill>
                  <a:latin typeface="Times New Roman" panose="02020603050405020304" charset="0"/>
                  <a:ea typeface="微软雅黑" panose="020B0503020204020204" pitchFamily="34" charset="-122"/>
                  <a:cs typeface="Times New Roman" panose="02020603050405020304" charset="0"/>
                </a:rPr>
                <a:t>to</a:t>
              </a:r>
              <a:r>
                <a:rPr lang="en-US" altLang="zh-CN" sz="1200" dirty="0">
                  <a:solidFill>
                    <a:sysClr val="windowText" lastClr="000000"/>
                  </a:solidFill>
                  <a:latin typeface="Times New Roman" panose="02020603050405020304" charset="0"/>
                  <a:ea typeface="微软雅黑" panose="020B0503020204020204" pitchFamily="34" charset="-122"/>
                  <a:cs typeface="Times New Roman" panose="02020603050405020304" charset="0"/>
                </a:rPr>
                <a:t> </a:t>
              </a:r>
              <a:r>
                <a:rPr lang="en-US" altLang="zh-CN" sz="1200" i="1" dirty="0">
                  <a:solidFill>
                    <a:sysClr val="windowText" lastClr="000000"/>
                  </a:solidFill>
                  <a:latin typeface="Times New Roman" panose="02020603050405020304" charset="0"/>
                  <a:ea typeface="微软雅黑" panose="020B0503020204020204" pitchFamily="34" charset="-122"/>
                  <a:cs typeface="Times New Roman" panose="02020603050405020304" charset="0"/>
                </a:rPr>
                <a:t>src_shape</a:t>
              </a:r>
              <a:r>
                <a:rPr lang="en-US" altLang="zh-CN" sz="1200" dirty="0">
                  <a:solidFill>
                    <a:sysClr val="windowText" lastClr="000000"/>
                  </a:solidFill>
                  <a:latin typeface="Times New Roman" panose="02020603050405020304" charset="0"/>
                  <a:ea typeface="微软雅黑" panose="020B0503020204020204" pitchFamily="34" charset="-122"/>
                  <a:cs typeface="Times New Roman" panose="02020603050405020304" charset="0"/>
                </a:rPr>
                <a:t>[0]:</a:t>
              </a:r>
              <a:endParaRPr lang="en-US" altLang="zh-CN" sz="1200" dirty="0">
                <a:solidFill>
                  <a:sysClr val="windowText" lastClr="000000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endParaRPr>
            </a:p>
            <a:p>
              <a:pPr>
                <a:lnSpc>
                  <a:spcPct val="130000"/>
                </a:lnSpc>
              </a:pPr>
              <a:r>
                <a:rPr lang="en-US" altLang="zh-CN" sz="1200" dirty="0">
                  <a:solidFill>
                    <a:sysClr val="windowText" lastClr="000000"/>
                  </a:solidFill>
                  <a:latin typeface="Times New Roman" panose="02020603050405020304" charset="0"/>
                  <a:ea typeface="微软雅黑" panose="020B0503020204020204" pitchFamily="34" charset="-122"/>
                  <a:cs typeface="Times New Roman" panose="02020603050405020304" charset="0"/>
                </a:rPr>
                <a:t>    </a:t>
              </a:r>
              <a:r>
                <a:rPr lang="en-US" altLang="zh-CN" sz="1200" b="1" dirty="0">
                  <a:solidFill>
                    <a:sysClr val="windowText" lastClr="000000"/>
                  </a:solidFill>
                  <a:latin typeface="Times New Roman" panose="02020603050405020304" charset="0"/>
                  <a:ea typeface="微软雅黑" panose="020B0503020204020204" pitchFamily="34" charset="-122"/>
                  <a:cs typeface="Times New Roman" panose="02020603050405020304" charset="0"/>
                </a:rPr>
                <a:t>For</a:t>
              </a:r>
              <a:r>
                <a:rPr lang="en-US" altLang="zh-CN" sz="1200" dirty="0">
                  <a:solidFill>
                    <a:sysClr val="windowText" lastClr="000000"/>
                  </a:solidFill>
                  <a:latin typeface="Times New Roman" panose="02020603050405020304" charset="0"/>
                  <a:ea typeface="微软雅黑" panose="020B0503020204020204" pitchFamily="34" charset="-122"/>
                  <a:cs typeface="Times New Roman" panose="02020603050405020304" charset="0"/>
                </a:rPr>
                <a:t> </a:t>
              </a:r>
              <a:r>
                <a:rPr lang="en-US" altLang="zh-CN" sz="1200" i="1" dirty="0">
                  <a:solidFill>
                    <a:sysClr val="windowText" lastClr="000000"/>
                  </a:solidFill>
                  <a:latin typeface="Times New Roman" panose="02020603050405020304" charset="0"/>
                  <a:ea typeface="微软雅黑" panose="020B0503020204020204" pitchFamily="34" charset="-122"/>
                  <a:cs typeface="Times New Roman" panose="02020603050405020304" charset="0"/>
                </a:rPr>
                <a:t>w</a:t>
              </a:r>
              <a:r>
                <a:rPr lang="en-US" altLang="zh-CN" sz="1200" dirty="0">
                  <a:solidFill>
                    <a:sysClr val="windowText" lastClr="000000"/>
                  </a:solidFill>
                  <a:latin typeface="Times New Roman" panose="02020603050405020304" charset="0"/>
                  <a:ea typeface="微软雅黑" panose="020B0503020204020204" pitchFamily="34" charset="-122"/>
                  <a:cs typeface="Times New Roman" panose="02020603050405020304" charset="0"/>
                </a:rPr>
                <a:t> </a:t>
              </a:r>
              <a:r>
                <a:rPr lang="en-US" altLang="zh-CN" sz="1200" b="1" dirty="0">
                  <a:solidFill>
                    <a:sysClr val="windowText" lastClr="000000"/>
                  </a:solidFill>
                  <a:latin typeface="Times New Roman" panose="02020603050405020304" charset="0"/>
                  <a:ea typeface="微软雅黑" panose="020B0503020204020204" pitchFamily="34" charset="-122"/>
                  <a:cs typeface="Times New Roman" panose="02020603050405020304" charset="0"/>
                </a:rPr>
                <a:t>from</a:t>
              </a:r>
              <a:r>
                <a:rPr lang="en-US" altLang="zh-CN" sz="1200" dirty="0">
                  <a:solidFill>
                    <a:sysClr val="windowText" lastClr="000000"/>
                  </a:solidFill>
                  <a:latin typeface="Times New Roman" panose="02020603050405020304" charset="0"/>
                  <a:ea typeface="微软雅黑" panose="020B0503020204020204" pitchFamily="34" charset="-122"/>
                  <a:cs typeface="Times New Roman" panose="02020603050405020304" charset="0"/>
                </a:rPr>
                <a:t> 0 </a:t>
              </a:r>
              <a:r>
                <a:rPr lang="en-US" altLang="zh-CN" sz="1200" b="1" dirty="0">
                  <a:solidFill>
                    <a:sysClr val="windowText" lastClr="000000"/>
                  </a:solidFill>
                  <a:latin typeface="Times New Roman" panose="02020603050405020304" charset="0"/>
                  <a:ea typeface="微软雅黑" panose="020B0503020204020204" pitchFamily="34" charset="-122"/>
                  <a:cs typeface="Times New Roman" panose="02020603050405020304" charset="0"/>
                </a:rPr>
                <a:t>to</a:t>
              </a:r>
              <a:r>
                <a:rPr lang="en-US" altLang="zh-CN" sz="1200" dirty="0">
                  <a:solidFill>
                    <a:sysClr val="windowText" lastClr="000000"/>
                  </a:solidFill>
                  <a:latin typeface="Times New Roman" panose="02020603050405020304" charset="0"/>
                  <a:ea typeface="微软雅黑" panose="020B0503020204020204" pitchFamily="34" charset="-122"/>
                  <a:cs typeface="Times New Roman" panose="02020603050405020304" charset="0"/>
                </a:rPr>
                <a:t> </a:t>
              </a:r>
              <a:r>
                <a:rPr lang="en-US" altLang="zh-CN" sz="1200" i="1" dirty="0">
                  <a:solidFill>
                    <a:sysClr val="windowText" lastClr="000000"/>
                  </a:solidFill>
                  <a:latin typeface="Times New Roman" panose="02020603050405020304" charset="0"/>
                  <a:ea typeface="微软雅黑" panose="020B0503020204020204" pitchFamily="34" charset="-122"/>
                  <a:cs typeface="Times New Roman" panose="02020603050405020304" charset="0"/>
                </a:rPr>
                <a:t>src_shape</a:t>
              </a:r>
              <a:r>
                <a:rPr lang="en-US" altLang="zh-CN" sz="1200" dirty="0">
                  <a:solidFill>
                    <a:sysClr val="windowText" lastClr="000000"/>
                  </a:solidFill>
                  <a:latin typeface="Times New Roman" panose="02020603050405020304" charset="0"/>
                  <a:ea typeface="微软雅黑" panose="020B0503020204020204" pitchFamily="34" charset="-122"/>
                  <a:cs typeface="Times New Roman" panose="02020603050405020304" charset="0"/>
                </a:rPr>
                <a:t>[1]:</a:t>
              </a:r>
              <a:endParaRPr lang="en-US" altLang="zh-CN" sz="1200" dirty="0">
                <a:solidFill>
                  <a:sysClr val="windowText" lastClr="000000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endParaRPr>
            </a:p>
            <a:p>
              <a:pPr>
                <a:lnSpc>
                  <a:spcPct val="130000"/>
                </a:lnSpc>
              </a:pPr>
              <a:r>
                <a:rPr lang="en-US" altLang="zh-CN" sz="1200" dirty="0">
                  <a:solidFill>
                    <a:sysClr val="windowText" lastClr="000000"/>
                  </a:solidFill>
                  <a:latin typeface="Times New Roman" panose="02020603050405020304" charset="0"/>
                  <a:ea typeface="微软雅黑" panose="020B0503020204020204" pitchFamily="34" charset="-122"/>
                  <a:cs typeface="Times New Roman" panose="02020603050405020304" charset="0"/>
                </a:rPr>
                <a:t>        </a:t>
              </a:r>
              <a:r>
                <a:rPr lang="en-US" altLang="zh-CN" sz="1200" i="1" dirty="0">
                  <a:solidFill>
                    <a:sysClr val="windowText" lastClr="000000"/>
                  </a:solidFill>
                  <a:latin typeface="Times New Roman" panose="02020603050405020304" charset="0"/>
                  <a:ea typeface="微软雅黑" panose="020B0503020204020204" pitchFamily="34" charset="-122"/>
                  <a:cs typeface="Times New Roman" panose="02020603050405020304" charset="0"/>
                </a:rPr>
                <a:t>trans_matrix</a:t>
              </a:r>
              <a:r>
                <a:rPr lang="en-US" altLang="zh-CN" sz="1200" dirty="0">
                  <a:solidFill>
                    <a:sysClr val="windowText" lastClr="000000"/>
                  </a:solidFill>
                  <a:latin typeface="Times New Roman" panose="02020603050405020304" charset="0"/>
                  <a:ea typeface="微软雅黑" panose="020B0503020204020204" pitchFamily="34" charset="-122"/>
                  <a:cs typeface="Times New Roman" panose="02020603050405020304" charset="0"/>
                </a:rPr>
                <a:t> := [[</a:t>
              </a:r>
              <a:r>
                <a:rPr lang="en-US" altLang="zh-CN" sz="1200" i="1" dirty="0">
                  <a:solidFill>
                    <a:sysClr val="windowText" lastClr="000000"/>
                  </a:solidFill>
                  <a:latin typeface="Times New Roman" panose="02020603050405020304" charset="0"/>
                  <a:ea typeface="微软雅黑" panose="020B0503020204020204" pitchFamily="34" charset="-122"/>
                  <a:cs typeface="Times New Roman" panose="02020603050405020304" charset="0"/>
                </a:rPr>
                <a:t>fx</a:t>
              </a:r>
              <a:r>
                <a:rPr lang="en-US" altLang="zh-CN" sz="1200" dirty="0">
                  <a:solidFill>
                    <a:sysClr val="windowText" lastClr="000000"/>
                  </a:solidFill>
                  <a:latin typeface="Times New Roman" panose="02020603050405020304" charset="0"/>
                  <a:ea typeface="微软雅黑" panose="020B0503020204020204" pitchFamily="34" charset="-122"/>
                  <a:cs typeface="Times New Roman" panose="02020603050405020304" charset="0"/>
                </a:rPr>
                <a:t>, 0], [0, </a:t>
              </a:r>
              <a:r>
                <a:rPr lang="en-US" altLang="zh-CN" sz="1200" i="1" dirty="0">
                  <a:solidFill>
                    <a:sysClr val="windowText" lastClr="000000"/>
                  </a:solidFill>
                  <a:latin typeface="Times New Roman" panose="02020603050405020304" charset="0"/>
                  <a:ea typeface="微软雅黑" panose="020B0503020204020204" pitchFamily="34" charset="-122"/>
                  <a:cs typeface="Times New Roman" panose="02020603050405020304" charset="0"/>
                </a:rPr>
                <a:t>fy</a:t>
              </a:r>
              <a:r>
                <a:rPr lang="en-US" altLang="zh-CN" sz="1200" dirty="0">
                  <a:solidFill>
                    <a:sysClr val="windowText" lastClr="000000"/>
                  </a:solidFill>
                  <a:latin typeface="Times New Roman" panose="02020603050405020304" charset="0"/>
                  <a:ea typeface="微软雅黑" panose="020B0503020204020204" pitchFamily="34" charset="-122"/>
                  <a:cs typeface="Times New Roman" panose="02020603050405020304" charset="0"/>
                </a:rPr>
                <a:t>]]</a:t>
              </a:r>
              <a:endParaRPr lang="en-US" altLang="zh-CN" sz="1200" dirty="0">
                <a:solidFill>
                  <a:sysClr val="windowText" lastClr="000000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endParaRPr>
            </a:p>
            <a:p>
              <a:pPr>
                <a:lnSpc>
                  <a:spcPct val="130000"/>
                </a:lnSpc>
              </a:pPr>
              <a:r>
                <a:rPr lang="en-US" altLang="zh-CN" sz="1200" dirty="0">
                  <a:solidFill>
                    <a:sysClr val="windowText" lastClr="000000"/>
                  </a:solidFill>
                  <a:latin typeface="Times New Roman" panose="02020603050405020304" charset="0"/>
                  <a:ea typeface="微软雅黑" panose="020B0503020204020204" pitchFamily="34" charset="-122"/>
                  <a:cs typeface="Times New Roman" panose="02020603050405020304" charset="0"/>
                </a:rPr>
                <a:t>        [</a:t>
              </a:r>
              <a:r>
                <a:rPr lang="en-US" altLang="zh-CN" sz="1200" i="1" dirty="0">
                  <a:solidFill>
                    <a:sysClr val="windowText" lastClr="000000"/>
                  </a:solidFill>
                  <a:latin typeface="Times New Roman" panose="02020603050405020304" charset="0"/>
                  <a:ea typeface="微软雅黑" panose="020B0503020204020204" pitchFamily="34" charset="-122"/>
                  <a:cs typeface="Times New Roman" panose="02020603050405020304" charset="0"/>
                </a:rPr>
                <a:t>new_h</a:t>
              </a:r>
              <a:r>
                <a:rPr lang="en-US" altLang="zh-CN" sz="1200" dirty="0">
                  <a:solidFill>
                    <a:sysClr val="windowText" lastClr="000000"/>
                  </a:solidFill>
                  <a:latin typeface="Times New Roman" panose="02020603050405020304" charset="0"/>
                  <a:ea typeface="微软雅黑" panose="020B0503020204020204" pitchFamily="34" charset="-122"/>
                  <a:cs typeface="Times New Roman" panose="02020603050405020304" charset="0"/>
                </a:rPr>
                <a:t>, </a:t>
              </a:r>
              <a:r>
                <a:rPr lang="en-US" altLang="zh-CN" sz="1200" i="1" dirty="0">
                  <a:solidFill>
                    <a:sysClr val="windowText" lastClr="000000"/>
                  </a:solidFill>
                  <a:latin typeface="Times New Roman" panose="02020603050405020304" charset="0"/>
                  <a:ea typeface="微软雅黑" panose="020B0503020204020204" pitchFamily="34" charset="-122"/>
                  <a:cs typeface="Times New Roman" panose="02020603050405020304" charset="0"/>
                </a:rPr>
                <a:t>new_w</a:t>
              </a:r>
              <a:r>
                <a:rPr lang="en-US" altLang="zh-CN" sz="1200" dirty="0">
                  <a:solidFill>
                    <a:sysClr val="windowText" lastClr="000000"/>
                  </a:solidFill>
                  <a:latin typeface="Times New Roman" panose="02020603050405020304" charset="0"/>
                  <a:ea typeface="微软雅黑" panose="020B0503020204020204" pitchFamily="34" charset="-122"/>
                  <a:cs typeface="Times New Roman" panose="02020603050405020304" charset="0"/>
                </a:rPr>
                <a:t>].T = </a:t>
              </a:r>
              <a:r>
                <a:rPr lang="en-US" altLang="zh-CN" sz="1200" i="1" dirty="0">
                  <a:solidFill>
                    <a:sysClr val="windowText" lastClr="000000"/>
                  </a:solidFill>
                  <a:latin typeface="Times New Roman" panose="02020603050405020304" charset="0"/>
                  <a:ea typeface="微软雅黑" panose="020B0503020204020204" pitchFamily="34" charset="-122"/>
                  <a:cs typeface="Times New Roman" panose="02020603050405020304" charset="0"/>
                </a:rPr>
                <a:t>trans_matrix</a:t>
              </a:r>
              <a:r>
                <a:rPr lang="en-US" altLang="zh-CN" sz="1200" dirty="0">
                  <a:solidFill>
                    <a:sysClr val="windowText" lastClr="000000"/>
                  </a:solidFill>
                  <a:latin typeface="Times New Roman" panose="02020603050405020304" charset="0"/>
                  <a:ea typeface="微软雅黑" panose="020B0503020204020204" pitchFamily="34" charset="-122"/>
                  <a:cs typeface="Times New Roman" panose="02020603050405020304" charset="0"/>
                </a:rPr>
                <a:t> * [</a:t>
              </a:r>
              <a:r>
                <a:rPr lang="en-US" altLang="zh-CN" sz="1200" i="1" dirty="0">
                  <a:solidFill>
                    <a:sysClr val="windowText" lastClr="000000"/>
                  </a:solidFill>
                  <a:latin typeface="Times New Roman" panose="02020603050405020304" charset="0"/>
                  <a:ea typeface="微软雅黑" panose="020B0503020204020204" pitchFamily="34" charset="-122"/>
                  <a:cs typeface="Times New Roman" panose="02020603050405020304" charset="0"/>
                </a:rPr>
                <a:t>h</a:t>
              </a:r>
              <a:r>
                <a:rPr lang="en-US" altLang="zh-CN" sz="1200" dirty="0">
                  <a:solidFill>
                    <a:sysClr val="windowText" lastClr="000000"/>
                  </a:solidFill>
                  <a:latin typeface="Times New Roman" panose="02020603050405020304" charset="0"/>
                  <a:ea typeface="微软雅黑" panose="020B0503020204020204" pitchFamily="34" charset="-122"/>
                  <a:cs typeface="Times New Roman" panose="02020603050405020304" charset="0"/>
                </a:rPr>
                <a:t>, </a:t>
              </a:r>
              <a:r>
                <a:rPr lang="en-US" altLang="zh-CN" sz="1200" i="1" dirty="0">
                  <a:solidFill>
                    <a:sysClr val="windowText" lastClr="000000"/>
                  </a:solidFill>
                  <a:latin typeface="Times New Roman" panose="02020603050405020304" charset="0"/>
                  <a:ea typeface="微软雅黑" panose="020B0503020204020204" pitchFamily="34" charset="-122"/>
                  <a:cs typeface="Times New Roman" panose="02020603050405020304" charset="0"/>
                </a:rPr>
                <a:t>w</a:t>
              </a:r>
              <a:r>
                <a:rPr lang="en-US" altLang="zh-CN" sz="1200" dirty="0">
                  <a:solidFill>
                    <a:sysClr val="windowText" lastClr="000000"/>
                  </a:solidFill>
                  <a:latin typeface="Times New Roman" panose="02020603050405020304" charset="0"/>
                  <a:ea typeface="微软雅黑" panose="020B0503020204020204" pitchFamily="34" charset="-122"/>
                  <a:cs typeface="Times New Roman" panose="02020603050405020304" charset="0"/>
                </a:rPr>
                <a:t>].T</a:t>
              </a:r>
              <a:endParaRPr lang="en-US" altLang="zh-CN" sz="1200" dirty="0">
                <a:solidFill>
                  <a:sysClr val="windowText" lastClr="000000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endParaRPr>
            </a:p>
            <a:p>
              <a:pPr>
                <a:lnSpc>
                  <a:spcPct val="130000"/>
                </a:lnSpc>
              </a:pPr>
              <a:r>
                <a:rPr lang="en-US" altLang="zh-CN" sz="1200" dirty="0">
                  <a:solidFill>
                    <a:sysClr val="windowText" lastClr="000000"/>
                  </a:solidFill>
                  <a:latin typeface="Times New Roman" panose="02020603050405020304" charset="0"/>
                  <a:ea typeface="微软雅黑" panose="020B0503020204020204" pitchFamily="34" charset="-122"/>
                  <a:cs typeface="Times New Roman" panose="02020603050405020304" charset="0"/>
                </a:rPr>
                <a:t>        </a:t>
              </a:r>
              <a:r>
                <a:rPr lang="en-US" altLang="zh-CN" sz="1200" i="1" dirty="0">
                  <a:solidFill>
                    <a:sysClr val="windowText" lastClr="000000"/>
                  </a:solidFill>
                  <a:latin typeface="Times New Roman" panose="02020603050405020304" charset="0"/>
                  <a:ea typeface="微软雅黑" panose="020B0503020204020204" pitchFamily="34" charset="-122"/>
                  <a:cs typeface="Times New Roman" panose="02020603050405020304" charset="0"/>
                </a:rPr>
                <a:t>dst_image</a:t>
              </a:r>
              <a:r>
                <a:rPr lang="en-US" altLang="zh-CN" sz="1200" dirty="0">
                  <a:solidFill>
                    <a:sysClr val="windowText" lastClr="000000"/>
                  </a:solidFill>
                  <a:latin typeface="Times New Roman" panose="02020603050405020304" charset="0"/>
                  <a:ea typeface="微软雅黑" panose="020B0503020204020204" pitchFamily="34" charset="-122"/>
                  <a:cs typeface="Times New Roman" panose="02020603050405020304" charset="0"/>
                </a:rPr>
                <a:t>[</a:t>
              </a:r>
              <a:r>
                <a:rPr lang="en-US" altLang="zh-CN" sz="1200" i="1" dirty="0">
                  <a:solidFill>
                    <a:sysClr val="windowText" lastClr="000000"/>
                  </a:solidFill>
                  <a:latin typeface="Times New Roman" panose="02020603050405020304" charset="0"/>
                  <a:ea typeface="微软雅黑" panose="020B0503020204020204" pitchFamily="34" charset="-122"/>
                  <a:cs typeface="Times New Roman" panose="02020603050405020304" charset="0"/>
                </a:rPr>
                <a:t>new_h</a:t>
              </a:r>
              <a:r>
                <a:rPr lang="en-US" altLang="zh-CN" sz="1200" dirty="0">
                  <a:solidFill>
                    <a:sysClr val="windowText" lastClr="000000"/>
                  </a:solidFill>
                  <a:latin typeface="Times New Roman" panose="02020603050405020304" charset="0"/>
                  <a:ea typeface="微软雅黑" panose="020B0503020204020204" pitchFamily="34" charset="-122"/>
                  <a:cs typeface="Times New Roman" panose="02020603050405020304" charset="0"/>
                </a:rPr>
                <a:t>, </a:t>
              </a:r>
              <a:r>
                <a:rPr lang="en-US" altLang="zh-CN" sz="1200" i="1" dirty="0">
                  <a:solidFill>
                    <a:sysClr val="windowText" lastClr="000000"/>
                  </a:solidFill>
                  <a:latin typeface="Times New Roman" panose="02020603050405020304" charset="0"/>
                  <a:ea typeface="微软雅黑" panose="020B0503020204020204" pitchFamily="34" charset="-122"/>
                  <a:cs typeface="Times New Roman" panose="02020603050405020304" charset="0"/>
                </a:rPr>
                <a:t>new_w</a:t>
              </a:r>
              <a:r>
                <a:rPr lang="en-US" altLang="zh-CN" sz="1200" dirty="0">
                  <a:solidFill>
                    <a:sysClr val="windowText" lastClr="000000"/>
                  </a:solidFill>
                  <a:latin typeface="Times New Roman" panose="02020603050405020304" charset="0"/>
                  <a:ea typeface="微软雅黑" panose="020B0503020204020204" pitchFamily="34" charset="-122"/>
                  <a:cs typeface="Times New Roman" panose="02020603050405020304" charset="0"/>
                </a:rPr>
                <a:t>] = </a:t>
              </a:r>
              <a:r>
                <a:rPr lang="en-US" altLang="zh-CN" sz="1200" i="1" dirty="0">
                  <a:solidFill>
                    <a:sysClr val="windowText" lastClr="000000"/>
                  </a:solidFill>
                  <a:latin typeface="Times New Roman" panose="02020603050405020304" charset="0"/>
                  <a:ea typeface="微软雅黑" panose="020B0503020204020204" pitchFamily="34" charset="-122"/>
                  <a:cs typeface="Times New Roman" panose="02020603050405020304" charset="0"/>
                </a:rPr>
                <a:t>src_image</a:t>
              </a:r>
              <a:r>
                <a:rPr lang="en-US" altLang="zh-CN" sz="1200" dirty="0">
                  <a:solidFill>
                    <a:sysClr val="windowText" lastClr="000000"/>
                  </a:solidFill>
                  <a:latin typeface="Times New Roman" panose="02020603050405020304" charset="0"/>
                  <a:ea typeface="微软雅黑" panose="020B0503020204020204" pitchFamily="34" charset="-122"/>
                  <a:cs typeface="Times New Roman" panose="02020603050405020304" charset="0"/>
                </a:rPr>
                <a:t>[</a:t>
              </a:r>
              <a:r>
                <a:rPr lang="en-US" altLang="zh-CN" sz="1200" i="1" dirty="0">
                  <a:solidFill>
                    <a:sysClr val="windowText" lastClr="000000"/>
                  </a:solidFill>
                  <a:latin typeface="Times New Roman" panose="02020603050405020304" charset="0"/>
                  <a:ea typeface="微软雅黑" panose="020B0503020204020204" pitchFamily="34" charset="-122"/>
                  <a:cs typeface="Times New Roman" panose="02020603050405020304" charset="0"/>
                </a:rPr>
                <a:t>h</a:t>
              </a:r>
              <a:r>
                <a:rPr lang="en-US" altLang="zh-CN" sz="1200" dirty="0">
                  <a:solidFill>
                    <a:sysClr val="windowText" lastClr="000000"/>
                  </a:solidFill>
                  <a:latin typeface="Times New Roman" panose="02020603050405020304" charset="0"/>
                  <a:ea typeface="微软雅黑" panose="020B0503020204020204" pitchFamily="34" charset="-122"/>
                  <a:cs typeface="Times New Roman" panose="02020603050405020304" charset="0"/>
                </a:rPr>
                <a:t>, </a:t>
              </a:r>
              <a:r>
                <a:rPr lang="en-US" altLang="zh-CN" sz="1200" i="1" dirty="0">
                  <a:solidFill>
                    <a:sysClr val="windowText" lastClr="000000"/>
                  </a:solidFill>
                  <a:latin typeface="Times New Roman" panose="02020603050405020304" charset="0"/>
                  <a:ea typeface="微软雅黑" panose="020B0503020204020204" pitchFamily="34" charset="-122"/>
                  <a:cs typeface="Times New Roman" panose="02020603050405020304" charset="0"/>
                </a:rPr>
                <a:t>w</a:t>
              </a:r>
              <a:r>
                <a:rPr lang="en-US" altLang="zh-CN" sz="1200" dirty="0">
                  <a:solidFill>
                    <a:sysClr val="windowText" lastClr="000000"/>
                  </a:solidFill>
                  <a:latin typeface="Times New Roman" panose="02020603050405020304" charset="0"/>
                  <a:ea typeface="微软雅黑" panose="020B0503020204020204" pitchFamily="34" charset="-122"/>
                  <a:cs typeface="Times New Roman" panose="02020603050405020304" charset="0"/>
                </a:rPr>
                <a:t>]</a:t>
              </a:r>
              <a:endParaRPr lang="en-US" altLang="zh-CN" sz="1200" dirty="0">
                <a:solidFill>
                  <a:sysClr val="windowText" lastClr="000000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endParaRPr>
            </a:p>
            <a:p>
              <a:pPr>
                <a:lnSpc>
                  <a:spcPct val="130000"/>
                </a:lnSpc>
              </a:pPr>
              <a:r>
                <a:rPr lang="en-US" altLang="zh-CN" sz="1200" b="1" dirty="0">
                  <a:solidFill>
                    <a:sysClr val="windowText" lastClr="000000"/>
                  </a:solidFill>
                  <a:latin typeface="Times New Roman" panose="02020603050405020304" charset="0"/>
                  <a:ea typeface="微软雅黑" panose="020B0503020204020204" pitchFamily="34" charset="-122"/>
                  <a:cs typeface="Times New Roman" panose="02020603050405020304" charset="0"/>
                </a:rPr>
                <a:t>Return</a:t>
              </a:r>
              <a:r>
                <a:rPr lang="en-US" altLang="zh-CN" sz="1200" dirty="0">
                  <a:solidFill>
                    <a:sysClr val="windowText" lastClr="000000"/>
                  </a:solidFill>
                  <a:latin typeface="Times New Roman" panose="02020603050405020304" charset="0"/>
                  <a:ea typeface="微软雅黑" panose="020B0503020204020204" pitchFamily="34" charset="-122"/>
                  <a:cs typeface="Times New Roman" panose="02020603050405020304" charset="0"/>
                </a:rPr>
                <a:t> </a:t>
              </a:r>
              <a:r>
                <a:rPr lang="en-US" altLang="zh-CN" sz="1200" i="1" dirty="0">
                  <a:solidFill>
                    <a:sysClr val="windowText" lastClr="000000"/>
                  </a:solidFill>
                  <a:latin typeface="Times New Roman" panose="02020603050405020304" charset="0"/>
                  <a:ea typeface="微软雅黑" panose="020B0503020204020204" pitchFamily="34" charset="-122"/>
                  <a:cs typeface="Times New Roman" panose="02020603050405020304" charset="0"/>
                </a:rPr>
                <a:t>dst_image</a:t>
              </a:r>
              <a:endParaRPr lang="zh-CN" altLang="en-US" sz="12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2963100" y="1279908"/>
              <a:ext cx="3014466" cy="346702"/>
            </a:xfrm>
            <a:prstGeom prst="rect">
              <a:avLst/>
            </a:prstGeom>
          </p:spPr>
          <p:txBody>
            <a:bodyPr wrap="none">
              <a:spAutoFit/>
            </a:bodyPr>
            <a:p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设计图像缩放算法（伪代码）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92090" y="1635760"/>
            <a:ext cx="2997200" cy="2870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框 2"/>
          <p:cNvSpPr txBox="1">
            <a:spLocks noChangeArrowheads="1"/>
          </p:cNvSpPr>
          <p:nvPr/>
        </p:nvSpPr>
        <p:spPr bwMode="auto">
          <a:xfrm>
            <a:off x="2875059" y="51470"/>
            <a:ext cx="111456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9pPr>
          </a:lstStyle>
          <a:p>
            <a:pPr algn="ctr" eaLnBrk="1" hangingPunct="1"/>
            <a:r>
              <a:rPr lang="zh-CN" altLang="en-US" sz="1200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课题综述</a:t>
            </a:r>
            <a:endParaRPr lang="zh-CN" altLang="en-US" sz="1200" dirty="0">
              <a:solidFill>
                <a:schemeClr val="bg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3108343" y="467116"/>
            <a:ext cx="648000" cy="89060"/>
            <a:chOff x="1977863" y="380438"/>
            <a:chExt cx="576000" cy="89060"/>
          </a:xfrm>
          <a:solidFill>
            <a:schemeClr val="accent1"/>
          </a:solidFill>
        </p:grpSpPr>
        <p:sp>
          <p:nvSpPr>
            <p:cNvPr id="28" name="矩形 27"/>
            <p:cNvSpPr/>
            <p:nvPr/>
          </p:nvSpPr>
          <p:spPr>
            <a:xfrm>
              <a:off x="1977863" y="433498"/>
              <a:ext cx="576000" cy="3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9" name="等腰三角形 28"/>
            <p:cNvSpPr/>
            <p:nvPr/>
          </p:nvSpPr>
          <p:spPr>
            <a:xfrm>
              <a:off x="2219439" y="380438"/>
              <a:ext cx="96000" cy="54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30" name="文本框 29"/>
          <p:cNvSpPr txBox="1"/>
          <p:nvPr/>
        </p:nvSpPr>
        <p:spPr>
          <a:xfrm>
            <a:off x="3132302" y="268074"/>
            <a:ext cx="6000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>
                <a:solidFill>
                  <a:schemeClr val="bg1"/>
                </a:solidFill>
                <a:ea typeface="华文细黑" panose="02010600040101010101" pitchFamily="2" charset="-122"/>
              </a:rPr>
              <a:t>Part one</a:t>
            </a:r>
            <a:endParaRPr lang="zh-CN" altLang="en-US" sz="800" dirty="0">
              <a:solidFill>
                <a:schemeClr val="bg1"/>
              </a:solidFill>
              <a:ea typeface="华文细黑" panose="02010600040101010101" pitchFamily="2" charset="-122"/>
            </a:endParaRPr>
          </a:p>
        </p:txBody>
      </p:sp>
      <p:sp>
        <p:nvSpPr>
          <p:cNvPr id="31" name="文本框 2"/>
          <p:cNvSpPr txBox="1">
            <a:spLocks noChangeArrowheads="1"/>
          </p:cNvSpPr>
          <p:nvPr/>
        </p:nvSpPr>
        <p:spPr bwMode="auto">
          <a:xfrm>
            <a:off x="4165594" y="51470"/>
            <a:ext cx="102310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9pPr>
          </a:lstStyle>
          <a:p>
            <a:pPr algn="ctr" eaLnBrk="1" hangingPunct="1"/>
            <a:r>
              <a:rPr lang="zh-CN" altLang="en-US" sz="1200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目前现状</a:t>
            </a:r>
            <a:endParaRPr lang="zh-CN" altLang="en-US" sz="1200" dirty="0">
              <a:solidFill>
                <a:schemeClr val="bg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4377105" y="268074"/>
            <a:ext cx="6000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>
                <a:solidFill>
                  <a:schemeClr val="bg1"/>
                </a:solidFill>
                <a:ea typeface="华文细黑" panose="02010600040101010101" pitchFamily="2" charset="-122"/>
              </a:rPr>
              <a:t>Part two</a:t>
            </a:r>
            <a:endParaRPr lang="zh-CN" altLang="en-US" sz="800" dirty="0">
              <a:solidFill>
                <a:schemeClr val="bg1"/>
              </a:solidFill>
              <a:ea typeface="华文细黑" panose="02010600040101010101" pitchFamily="2" charset="-122"/>
            </a:endParaRPr>
          </a:p>
        </p:txBody>
      </p:sp>
      <p:sp>
        <p:nvSpPr>
          <p:cNvPr id="33" name="文本框 2"/>
          <p:cNvSpPr txBox="1">
            <a:spLocks noChangeArrowheads="1"/>
          </p:cNvSpPr>
          <p:nvPr/>
        </p:nvSpPr>
        <p:spPr bwMode="auto">
          <a:xfrm>
            <a:off x="5364665" y="51470"/>
            <a:ext cx="102310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9pPr>
          </a:lstStyle>
          <a:p>
            <a:pPr algn="ctr" eaLnBrk="1" hangingPunct="1"/>
            <a:r>
              <a:rPr lang="zh-CN" altLang="en-US" sz="1200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研究目标</a:t>
            </a:r>
            <a:endParaRPr lang="zh-CN" altLang="en-US" sz="1200" dirty="0">
              <a:solidFill>
                <a:schemeClr val="bg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5533936" y="268074"/>
            <a:ext cx="64232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>
                <a:solidFill>
                  <a:schemeClr val="bg1"/>
                </a:solidFill>
                <a:ea typeface="华文细黑" panose="02010600040101010101" pitchFamily="2" charset="-122"/>
              </a:rPr>
              <a:t>Part three</a:t>
            </a:r>
            <a:endParaRPr lang="zh-CN" altLang="en-US" sz="800" dirty="0">
              <a:solidFill>
                <a:schemeClr val="bg1"/>
              </a:solidFill>
              <a:ea typeface="华文细黑" panose="02010600040101010101" pitchFamily="2" charset="-122"/>
            </a:endParaRPr>
          </a:p>
        </p:txBody>
      </p:sp>
      <p:sp>
        <p:nvSpPr>
          <p:cNvPr id="35" name="文本框 2"/>
          <p:cNvSpPr txBox="1">
            <a:spLocks noChangeArrowheads="1"/>
          </p:cNvSpPr>
          <p:nvPr/>
        </p:nvSpPr>
        <p:spPr bwMode="auto">
          <a:xfrm>
            <a:off x="6563736" y="51470"/>
            <a:ext cx="102310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9pPr>
          </a:lstStyle>
          <a:p>
            <a:pPr algn="ctr" eaLnBrk="1" hangingPunct="1"/>
            <a:r>
              <a:rPr lang="zh-CN" altLang="en-US" sz="1200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研究过程</a:t>
            </a:r>
            <a:endParaRPr lang="zh-CN" altLang="en-US" sz="1200" dirty="0">
              <a:solidFill>
                <a:schemeClr val="bg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6775247" y="268074"/>
            <a:ext cx="6000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>
                <a:solidFill>
                  <a:schemeClr val="bg1"/>
                </a:solidFill>
                <a:ea typeface="华文细黑" panose="02010600040101010101" pitchFamily="2" charset="-122"/>
              </a:rPr>
              <a:t>Part four</a:t>
            </a:r>
            <a:endParaRPr lang="zh-CN" altLang="en-US" sz="800" dirty="0">
              <a:solidFill>
                <a:schemeClr val="bg1"/>
              </a:solidFill>
              <a:ea typeface="华文细黑" panose="02010600040101010101" pitchFamily="2" charset="-122"/>
            </a:endParaRPr>
          </a:p>
        </p:txBody>
      </p:sp>
      <p:sp>
        <p:nvSpPr>
          <p:cNvPr id="37" name="文本框 2"/>
          <p:cNvSpPr txBox="1">
            <a:spLocks noChangeArrowheads="1"/>
          </p:cNvSpPr>
          <p:nvPr/>
        </p:nvSpPr>
        <p:spPr bwMode="auto">
          <a:xfrm>
            <a:off x="7762806" y="51470"/>
            <a:ext cx="102310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9pPr>
          </a:lstStyle>
          <a:p>
            <a:pPr algn="ctr" eaLnBrk="1" hangingPunct="1"/>
            <a:r>
              <a:rPr lang="zh-CN" altLang="en-US" sz="1200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研究结论</a:t>
            </a:r>
            <a:endParaRPr lang="zh-CN" altLang="en-US" sz="1200" dirty="0">
              <a:solidFill>
                <a:schemeClr val="bg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7927878" y="268074"/>
            <a:ext cx="69296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>
                <a:solidFill>
                  <a:schemeClr val="bg1"/>
                </a:solidFill>
                <a:ea typeface="华文细黑" panose="02010600040101010101" pitchFamily="2" charset="-122"/>
              </a:rPr>
              <a:t>Part five</a:t>
            </a:r>
            <a:endParaRPr lang="zh-CN" altLang="en-US" sz="800" dirty="0">
              <a:solidFill>
                <a:schemeClr val="bg1"/>
              </a:solidFill>
              <a:ea typeface="华文细黑" panose="02010600040101010101" pitchFamily="2" charset="-122"/>
            </a:endParaRPr>
          </a:p>
        </p:txBody>
      </p:sp>
      <p:pic>
        <p:nvPicPr>
          <p:cNvPr id="63" name="图片 6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32335"/>
            <a:ext cx="555600" cy="463926"/>
          </a:xfrm>
          <a:prstGeom prst="rect">
            <a:avLst/>
          </a:prstGeom>
        </p:spPr>
      </p:pic>
      <p:sp>
        <p:nvSpPr>
          <p:cNvPr id="64" name="矩形 63"/>
          <p:cNvSpPr/>
          <p:nvPr/>
        </p:nvSpPr>
        <p:spPr>
          <a:xfrm>
            <a:off x="0" y="1"/>
            <a:ext cx="9144000" cy="5627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文本框 65"/>
          <p:cNvSpPr txBox="1"/>
          <p:nvPr/>
        </p:nvSpPr>
        <p:spPr>
          <a:xfrm>
            <a:off x="3556399" y="285330"/>
            <a:ext cx="561801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大连海事大学 </a:t>
            </a:r>
            <a:r>
              <a:rPr lang="en-US" altLang="zh-CN" sz="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- </a:t>
            </a:r>
            <a:r>
              <a:rPr lang="zh-CN" altLang="en-US" sz="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电航学社 </a:t>
            </a:r>
            <a:r>
              <a:rPr lang="en-US" altLang="zh-CN" sz="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- </a:t>
            </a:r>
            <a:r>
              <a:rPr lang="zh-CN" altLang="en-US" sz="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智能认知与数据计算部</a:t>
            </a:r>
            <a:r>
              <a:rPr lang="en-US" altLang="zh-CN" sz="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(</a:t>
            </a:r>
            <a:r>
              <a:rPr lang="en-US" altLang="zh-CN" sz="800" dirty="0" err="1">
                <a:solidFill>
                  <a:schemeClr val="bg1"/>
                </a:solidFill>
                <a:latin typeface="Bahnschrift Light Condensed" panose="020B0502040204020203" pitchFamily="34" charset="0"/>
              </a:rPr>
              <a:t>ICDC</a:t>
            </a:r>
            <a:r>
              <a:rPr lang="en-US" altLang="zh-CN" sz="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) </a:t>
            </a:r>
            <a:endParaRPr lang="zh-CN" altLang="en-US" sz="800" dirty="0">
              <a:solidFill>
                <a:schemeClr val="bg1"/>
              </a:solidFill>
              <a:latin typeface="Bahnschrift Light Condensed" panose="020B0502040204020203" pitchFamily="34" charset="0"/>
            </a:endParaRPr>
          </a:p>
        </p:txBody>
      </p:sp>
      <p:pic>
        <p:nvPicPr>
          <p:cNvPr id="67" name="图片 66"/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0259A8"/>
              </a:clrFrom>
              <a:clrTo>
                <a:srgbClr val="0259A8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12" t="5969" r="5271" b="5139"/>
          <a:stretch>
            <a:fillRect/>
          </a:stretch>
        </p:blipFill>
        <p:spPr>
          <a:xfrm>
            <a:off x="584890" y="67439"/>
            <a:ext cx="432106" cy="440725"/>
          </a:xfrm>
          <a:prstGeom prst="rect">
            <a:avLst/>
          </a:prstGeom>
        </p:spPr>
      </p:pic>
      <p:sp>
        <p:nvSpPr>
          <p:cNvPr id="69" name="矩形 68"/>
          <p:cNvSpPr/>
          <p:nvPr/>
        </p:nvSpPr>
        <p:spPr>
          <a:xfrm>
            <a:off x="0" y="4858138"/>
            <a:ext cx="9144000" cy="2883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6" y="1"/>
            <a:ext cx="557630" cy="555526"/>
          </a:xfrm>
          <a:prstGeom prst="rect">
            <a:avLst/>
          </a:prstGeom>
        </p:spPr>
      </p:pic>
      <p:sp>
        <p:nvSpPr>
          <p:cNvPr id="62" name="文本框 61"/>
          <p:cNvSpPr txBox="1"/>
          <p:nvPr/>
        </p:nvSpPr>
        <p:spPr>
          <a:xfrm>
            <a:off x="52802" y="4902280"/>
            <a:ext cx="91440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an.hongjun@foxmail.com</a:t>
            </a:r>
            <a:r>
              <a:rPr lang="en-US" altLang="zh-CN" sz="7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| Copyright © Intelligent Cognition and Data Computing department(</a:t>
            </a:r>
            <a:r>
              <a:rPr lang="en-US" altLang="zh-CN" sz="7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ICDC</a:t>
            </a:r>
            <a:r>
              <a:rPr lang="en-US" altLang="zh-CN" sz="7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), </a:t>
            </a:r>
            <a:r>
              <a:rPr lang="en-US" altLang="zh-CN" sz="7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Dianhang</a:t>
            </a:r>
            <a:r>
              <a:rPr lang="en-US" altLang="zh-CN" sz="7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Association, Dalian Maritime University. All rights reserved. </a:t>
            </a:r>
            <a:endParaRPr lang="zh-CN" altLang="en-US" sz="7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4960072" y="61224"/>
            <a:ext cx="418085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050" dirty="0">
                <a:solidFill>
                  <a:schemeClr val="bg1"/>
                </a:solidFill>
                <a:latin typeface="+mn-ea"/>
              </a:rPr>
              <a:t>2021-2022</a:t>
            </a:r>
            <a:r>
              <a:rPr lang="zh-CN" altLang="en-US" sz="1050" dirty="0">
                <a:solidFill>
                  <a:schemeClr val="bg1"/>
                </a:solidFill>
                <a:latin typeface="+mn-ea"/>
              </a:rPr>
              <a:t>学年第二学期培训</a:t>
            </a:r>
            <a:endParaRPr lang="zh-CN" altLang="en-US" sz="1050" dirty="0">
              <a:solidFill>
                <a:schemeClr val="bg1"/>
              </a:solidFill>
              <a:latin typeface="+mn-ea"/>
            </a:endParaRPr>
          </a:p>
        </p:txBody>
      </p:sp>
      <p:grpSp>
        <p:nvGrpSpPr>
          <p:cNvPr id="41" name="组合 40"/>
          <p:cNvGrpSpPr/>
          <p:nvPr/>
        </p:nvGrpSpPr>
        <p:grpSpPr>
          <a:xfrm>
            <a:off x="683439" y="915608"/>
            <a:ext cx="4775835" cy="2689860"/>
            <a:chOff x="2954339" y="1279908"/>
            <a:chExt cx="4563567" cy="2532123"/>
          </a:xfrm>
        </p:grpSpPr>
        <p:sp>
          <p:nvSpPr>
            <p:cNvPr id="42" name="矩形 41"/>
            <p:cNvSpPr>
              <a:spLocks noChangeArrowheads="1"/>
            </p:cNvSpPr>
            <p:nvPr/>
          </p:nvSpPr>
          <p:spPr bwMode="auto">
            <a:xfrm>
              <a:off x="2954339" y="1694755"/>
              <a:ext cx="4563567" cy="21172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endParaRPr lang="zh-CN" altLang="en-US" sz="12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30000"/>
                </a:lnSpc>
              </a:pPr>
              <a:endParaRPr lang="zh-CN" altLang="en-US" sz="12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30000"/>
                </a:lnSpc>
              </a:pPr>
              <a:endParaRPr lang="zh-CN" altLang="en-US" sz="12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30000"/>
                </a:lnSpc>
              </a:pPr>
              <a:endParaRPr lang="zh-CN" altLang="en-US" sz="12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30000"/>
                </a:lnSpc>
              </a:pPr>
              <a:endParaRPr lang="zh-CN" altLang="en-US" sz="12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30000"/>
                </a:lnSpc>
              </a:pPr>
              <a:endParaRPr lang="zh-CN" altLang="en-US" sz="12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30000"/>
                </a:lnSpc>
              </a:pPr>
              <a:endParaRPr lang="zh-CN" altLang="en-US" sz="12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30000"/>
                </a:lnSpc>
              </a:pPr>
              <a:endParaRPr lang="zh-CN" altLang="en-US" sz="12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30000"/>
                </a:lnSpc>
              </a:pPr>
              <a:endParaRPr lang="zh-CN" altLang="en-US" sz="12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3" name="矩形 42"/>
            <p:cNvSpPr/>
            <p:nvPr/>
          </p:nvSpPr>
          <p:spPr>
            <a:xfrm>
              <a:off x="2963100" y="1279908"/>
              <a:ext cx="296107" cy="34670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aphicFrame>
        <p:nvGraphicFramePr>
          <p:cNvPr id="14" name="对象 13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6083935" y="987425"/>
          <a:ext cx="1370965" cy="5213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" r:id="rId4" imgW="1270000" imgH="482600" progId="Equation.KSEE3">
                  <p:embed/>
                </p:oleObj>
              </mc:Choice>
              <mc:Fallback>
                <p:oleObj name="" r:id="rId4" imgW="1270000" imgH="482600" progId="Equation.KSEE3">
                  <p:embed/>
                  <p:pic>
                    <p:nvPicPr>
                      <p:cNvPr id="0" name="图片 1025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083935" y="987425"/>
                        <a:ext cx="1370965" cy="5213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组合 1"/>
          <p:cNvGrpSpPr/>
          <p:nvPr/>
        </p:nvGrpSpPr>
        <p:grpSpPr>
          <a:xfrm>
            <a:off x="683439" y="915608"/>
            <a:ext cx="7769225" cy="3409315"/>
            <a:chOff x="2954339" y="1279908"/>
            <a:chExt cx="7423912" cy="3209389"/>
          </a:xfrm>
        </p:grpSpPr>
        <p:sp>
          <p:nvSpPr>
            <p:cNvPr id="3" name="矩形 2"/>
            <p:cNvSpPr>
              <a:spLocks noChangeArrowheads="1"/>
            </p:cNvSpPr>
            <p:nvPr/>
          </p:nvSpPr>
          <p:spPr bwMode="auto">
            <a:xfrm>
              <a:off x="2954339" y="1694755"/>
              <a:ext cx="7423912" cy="27945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p>
              <a:pPr>
                <a:lnSpc>
                  <a:spcPct val="130000"/>
                </a:lnSpc>
              </a:pPr>
              <a:endParaRPr lang="en-US" altLang="zh-CN" sz="1200" b="1" dirty="0">
                <a:solidFill>
                  <a:sysClr val="windowText" lastClr="000000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endParaRPr>
            </a:p>
            <a:p>
              <a:pPr>
                <a:lnSpc>
                  <a:spcPct val="130000"/>
                </a:lnSpc>
              </a:pPr>
              <a:r>
                <a:rPr lang="en-US" altLang="zh-CN" sz="1200" b="1" dirty="0">
                  <a:solidFill>
                    <a:sysClr val="windowText" lastClr="000000"/>
                  </a:solidFill>
                  <a:latin typeface="Times New Roman" panose="02020603050405020304" charset="0"/>
                  <a:ea typeface="微软雅黑" panose="020B0503020204020204" pitchFamily="34" charset="-122"/>
                  <a:cs typeface="Times New Roman" panose="02020603050405020304" charset="0"/>
                </a:rPr>
                <a:t>Input:</a:t>
              </a:r>
              <a:r>
                <a:rPr lang="en-US" altLang="zh-CN" sz="1200" dirty="0">
                  <a:solidFill>
                    <a:sysClr val="windowText" lastClr="000000"/>
                  </a:solidFill>
                  <a:latin typeface="Times New Roman" panose="02020603050405020304" charset="0"/>
                  <a:ea typeface="微软雅黑" panose="020B0503020204020204" pitchFamily="34" charset="-122"/>
                  <a:cs typeface="Times New Roman" panose="02020603050405020304" charset="0"/>
                </a:rPr>
                <a:t> </a:t>
              </a:r>
              <a:r>
                <a:rPr lang="en-US" altLang="zh-CN" sz="1200" i="1" dirty="0">
                  <a:solidFill>
                    <a:sysClr val="windowText" lastClr="000000"/>
                  </a:solidFill>
                  <a:latin typeface="Times New Roman" panose="02020603050405020304" charset="0"/>
                  <a:ea typeface="微软雅黑" panose="020B0503020204020204" pitchFamily="34" charset="-122"/>
                  <a:cs typeface="Times New Roman" panose="02020603050405020304" charset="0"/>
                </a:rPr>
                <a:t>src_image</a:t>
              </a:r>
              <a:r>
                <a:rPr lang="en-US" altLang="zh-CN" sz="1200" dirty="0">
                  <a:solidFill>
                    <a:sysClr val="windowText" lastClr="000000"/>
                  </a:solidFill>
                  <a:latin typeface="Times New Roman" panose="02020603050405020304" charset="0"/>
                  <a:ea typeface="微软雅黑" panose="020B0503020204020204" pitchFamily="34" charset="-122"/>
                  <a:cs typeface="Times New Roman" panose="02020603050405020304" charset="0"/>
                </a:rPr>
                <a:t>, </a:t>
              </a:r>
              <a:r>
                <a:rPr lang="en-US" altLang="zh-CN" sz="1200" i="1" dirty="0">
                  <a:solidFill>
                    <a:sysClr val="windowText" lastClr="000000"/>
                  </a:solidFill>
                  <a:latin typeface="Times New Roman" panose="02020603050405020304" charset="0"/>
                  <a:ea typeface="微软雅黑" panose="020B0503020204020204" pitchFamily="34" charset="-122"/>
                  <a:cs typeface="Times New Roman" panose="02020603050405020304" charset="0"/>
                </a:rPr>
                <a:t>dst_shape</a:t>
              </a:r>
              <a:endParaRPr lang="en-US" altLang="zh-CN" sz="1200" dirty="0">
                <a:solidFill>
                  <a:sysClr val="windowText" lastClr="000000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endParaRPr>
            </a:p>
            <a:p>
              <a:pPr>
                <a:lnSpc>
                  <a:spcPct val="130000"/>
                </a:lnSpc>
              </a:pPr>
              <a:r>
                <a:rPr lang="en-US" altLang="zh-CN" sz="1200" i="1" dirty="0">
                  <a:solidFill>
                    <a:sysClr val="windowText" lastClr="000000"/>
                  </a:solidFill>
                  <a:latin typeface="Times New Roman" panose="02020603050405020304" charset="0"/>
                  <a:ea typeface="微软雅黑" panose="020B0503020204020204" pitchFamily="34" charset="-122"/>
                  <a:cs typeface="Times New Roman" panose="02020603050405020304" charset="0"/>
                </a:rPr>
                <a:t>src_shape </a:t>
              </a:r>
              <a:r>
                <a:rPr lang="en-US" altLang="zh-CN" sz="1200" dirty="0">
                  <a:solidFill>
                    <a:sysClr val="windowText" lastClr="000000"/>
                  </a:solidFill>
                  <a:latin typeface="Times New Roman" panose="02020603050405020304" charset="0"/>
                  <a:ea typeface="微软雅黑" panose="020B0503020204020204" pitchFamily="34" charset="-122"/>
                  <a:cs typeface="Times New Roman" panose="02020603050405020304" charset="0"/>
                </a:rPr>
                <a:t>:= </a:t>
              </a:r>
              <a:r>
                <a:rPr lang="en-US" altLang="zh-CN" sz="1200" i="1" dirty="0">
                  <a:solidFill>
                    <a:sysClr val="windowText" lastClr="000000"/>
                  </a:solidFill>
                  <a:latin typeface="Times New Roman" panose="02020603050405020304" charset="0"/>
                  <a:ea typeface="微软雅黑" panose="020B0503020204020204" pitchFamily="34" charset="-122"/>
                  <a:cs typeface="Times New Roman" panose="02020603050405020304" charset="0"/>
                </a:rPr>
                <a:t>src_image.</a:t>
              </a:r>
              <a:r>
                <a:rPr lang="en-US" altLang="zh-CN" sz="1200" dirty="0">
                  <a:solidFill>
                    <a:sysClr val="windowText" lastClr="000000"/>
                  </a:solidFill>
                  <a:latin typeface="Times New Roman" panose="02020603050405020304" charset="0"/>
                  <a:ea typeface="微软雅黑" panose="020B0503020204020204" pitchFamily="34" charset="-122"/>
                  <a:cs typeface="Times New Roman" panose="02020603050405020304" charset="0"/>
                </a:rPr>
                <a:t>shape</a:t>
              </a:r>
              <a:endParaRPr lang="en-US" altLang="zh-CN" sz="1200" i="1" dirty="0">
                <a:solidFill>
                  <a:sysClr val="windowText" lastClr="000000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endParaRPr>
            </a:p>
            <a:p>
              <a:pPr>
                <a:lnSpc>
                  <a:spcPct val="130000"/>
                </a:lnSpc>
              </a:pPr>
              <a:r>
                <a:rPr lang="en-US" altLang="zh-CN" sz="1200" i="1" dirty="0">
                  <a:solidFill>
                    <a:sysClr val="windowText" lastClr="000000"/>
                  </a:solidFill>
                  <a:latin typeface="Times New Roman" panose="02020603050405020304" charset="0"/>
                  <a:ea typeface="微软雅黑" panose="020B0503020204020204" pitchFamily="34" charset="-122"/>
                  <a:cs typeface="Times New Roman" panose="02020603050405020304" charset="0"/>
                </a:rPr>
                <a:t>fx </a:t>
              </a:r>
              <a:r>
                <a:rPr lang="en-US" altLang="zh-CN" sz="1200" dirty="0">
                  <a:solidFill>
                    <a:sysClr val="windowText" lastClr="000000"/>
                  </a:solidFill>
                  <a:latin typeface="Times New Roman" panose="02020603050405020304" charset="0"/>
                  <a:ea typeface="微软雅黑" panose="020B0503020204020204" pitchFamily="34" charset="-122"/>
                  <a:cs typeface="Times New Roman" panose="02020603050405020304" charset="0"/>
                </a:rPr>
                <a:t>:=</a:t>
              </a:r>
              <a:r>
                <a:rPr lang="en-US" altLang="zh-CN" sz="1200" i="1" dirty="0">
                  <a:solidFill>
                    <a:sysClr val="windowText" lastClr="000000"/>
                  </a:solidFill>
                  <a:latin typeface="Times New Roman" panose="02020603050405020304" charset="0"/>
                  <a:ea typeface="微软雅黑" panose="020B0503020204020204" pitchFamily="34" charset="-122"/>
                  <a:cs typeface="Times New Roman" panose="02020603050405020304" charset="0"/>
                </a:rPr>
                <a:t> src_shape</a:t>
              </a:r>
              <a:r>
                <a:rPr lang="en-US" altLang="zh-CN" sz="1200" dirty="0">
                  <a:solidFill>
                    <a:sysClr val="windowText" lastClr="000000"/>
                  </a:solidFill>
                  <a:latin typeface="Times New Roman" panose="02020603050405020304" charset="0"/>
                  <a:ea typeface="微软雅黑" panose="020B0503020204020204" pitchFamily="34" charset="-122"/>
                  <a:cs typeface="Times New Roman" panose="02020603050405020304" charset="0"/>
                </a:rPr>
                <a:t>[0]</a:t>
              </a:r>
              <a:r>
                <a:rPr lang="en-US" altLang="zh-CN" sz="1200" i="1" dirty="0">
                  <a:solidFill>
                    <a:sysClr val="windowText" lastClr="000000"/>
                  </a:solidFill>
                  <a:latin typeface="Times New Roman" panose="02020603050405020304" charset="0"/>
                  <a:ea typeface="微软雅黑" panose="020B0503020204020204" pitchFamily="34" charset="-122"/>
                  <a:cs typeface="Times New Roman" panose="02020603050405020304" charset="0"/>
                </a:rPr>
                <a:t> / dst_shape</a:t>
              </a:r>
              <a:r>
                <a:rPr lang="en-US" altLang="zh-CN" sz="1200" dirty="0">
                  <a:solidFill>
                    <a:sysClr val="windowText" lastClr="000000"/>
                  </a:solidFill>
                  <a:latin typeface="Times New Roman" panose="02020603050405020304" charset="0"/>
                  <a:ea typeface="微软雅黑" panose="020B0503020204020204" pitchFamily="34" charset="-122"/>
                  <a:cs typeface="Times New Roman" panose="02020603050405020304" charset="0"/>
                </a:rPr>
                <a:t>[0]</a:t>
              </a:r>
              <a:endParaRPr lang="en-US" altLang="zh-CN" sz="1200" i="1" dirty="0">
                <a:solidFill>
                  <a:sysClr val="windowText" lastClr="000000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endParaRPr>
            </a:p>
            <a:p>
              <a:pPr>
                <a:lnSpc>
                  <a:spcPct val="130000"/>
                </a:lnSpc>
              </a:pPr>
              <a:r>
                <a:rPr lang="en-US" altLang="zh-CN" sz="1200" i="1" dirty="0">
                  <a:solidFill>
                    <a:sysClr val="windowText" lastClr="000000"/>
                  </a:solidFill>
                  <a:latin typeface="Times New Roman" panose="02020603050405020304" charset="0"/>
                  <a:ea typeface="微软雅黑" panose="020B0503020204020204" pitchFamily="34" charset="-122"/>
                  <a:cs typeface="Times New Roman" panose="02020603050405020304" charset="0"/>
                </a:rPr>
                <a:t>fy</a:t>
              </a:r>
              <a:r>
                <a:rPr lang="en-US" altLang="zh-CN" sz="1200" dirty="0">
                  <a:solidFill>
                    <a:sysClr val="windowText" lastClr="000000"/>
                  </a:solidFill>
                  <a:latin typeface="Times New Roman" panose="02020603050405020304" charset="0"/>
                  <a:ea typeface="微软雅黑" panose="020B0503020204020204" pitchFamily="34" charset="-122"/>
                  <a:cs typeface="Times New Roman" panose="02020603050405020304" charset="0"/>
                </a:rPr>
                <a:t> :=</a:t>
              </a:r>
              <a:r>
                <a:rPr lang="en-US" altLang="zh-CN" sz="1200" i="1" dirty="0">
                  <a:solidFill>
                    <a:sysClr val="windowText" lastClr="000000"/>
                  </a:solidFill>
                  <a:latin typeface="Times New Roman" panose="02020603050405020304" charset="0"/>
                  <a:ea typeface="微软雅黑" panose="020B0503020204020204" pitchFamily="34" charset="-122"/>
                  <a:cs typeface="Times New Roman" panose="02020603050405020304" charset="0"/>
                </a:rPr>
                <a:t> src_shape</a:t>
              </a:r>
              <a:r>
                <a:rPr lang="en-US" altLang="zh-CN" sz="1200" dirty="0">
                  <a:solidFill>
                    <a:sysClr val="windowText" lastClr="000000"/>
                  </a:solidFill>
                  <a:latin typeface="Times New Roman" panose="02020603050405020304" charset="0"/>
                  <a:ea typeface="微软雅黑" panose="020B0503020204020204" pitchFamily="34" charset="-122"/>
                  <a:cs typeface="Times New Roman" panose="02020603050405020304" charset="0"/>
                </a:rPr>
                <a:t>[1] </a:t>
              </a:r>
              <a:r>
                <a:rPr lang="en-US" altLang="zh-CN" sz="1200" i="1" dirty="0">
                  <a:solidFill>
                    <a:sysClr val="windowText" lastClr="000000"/>
                  </a:solidFill>
                  <a:latin typeface="Times New Roman" panose="02020603050405020304" charset="0"/>
                  <a:ea typeface="微软雅黑" panose="020B0503020204020204" pitchFamily="34" charset="-122"/>
                  <a:cs typeface="Times New Roman" panose="02020603050405020304" charset="0"/>
                </a:rPr>
                <a:t>/ dst_shape</a:t>
              </a:r>
              <a:r>
                <a:rPr lang="en-US" altLang="zh-CN" sz="1200" dirty="0">
                  <a:solidFill>
                    <a:sysClr val="windowText" lastClr="000000"/>
                  </a:solidFill>
                  <a:latin typeface="Times New Roman" panose="02020603050405020304" charset="0"/>
                  <a:ea typeface="微软雅黑" panose="020B0503020204020204" pitchFamily="34" charset="-122"/>
                  <a:cs typeface="Times New Roman" panose="02020603050405020304" charset="0"/>
                </a:rPr>
                <a:t>[1]</a:t>
              </a:r>
              <a:r>
                <a:rPr lang="en-US" altLang="zh-CN" sz="1200" i="1" dirty="0">
                  <a:solidFill>
                    <a:sysClr val="windowText" lastClr="000000"/>
                  </a:solidFill>
                  <a:latin typeface="Times New Roman" panose="02020603050405020304" charset="0"/>
                  <a:ea typeface="微软雅黑" panose="020B0503020204020204" pitchFamily="34" charset="-122"/>
                  <a:cs typeface="Times New Roman" panose="02020603050405020304" charset="0"/>
                </a:rPr>
                <a:t> </a:t>
              </a:r>
              <a:endParaRPr lang="en-US" altLang="zh-CN" sz="1200" i="1" dirty="0">
                <a:solidFill>
                  <a:sysClr val="windowText" lastClr="000000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endParaRPr>
            </a:p>
            <a:p>
              <a:pPr>
                <a:lnSpc>
                  <a:spcPct val="130000"/>
                </a:lnSpc>
              </a:pPr>
              <a:r>
                <a:rPr lang="en-US" altLang="zh-CN" sz="1200" i="1" dirty="0">
                  <a:solidFill>
                    <a:sysClr val="windowText" lastClr="000000"/>
                  </a:solidFill>
                  <a:latin typeface="Times New Roman" panose="02020603050405020304" charset="0"/>
                  <a:ea typeface="微软雅黑" panose="020B0503020204020204" pitchFamily="34" charset="-122"/>
                  <a:cs typeface="Times New Roman" panose="02020603050405020304" charset="0"/>
                </a:rPr>
                <a:t>dst_image </a:t>
              </a:r>
              <a:r>
                <a:rPr lang="en-US" altLang="zh-CN" sz="1200" dirty="0">
                  <a:solidFill>
                    <a:sysClr val="windowText" lastClr="000000"/>
                  </a:solidFill>
                  <a:latin typeface="Times New Roman" panose="02020603050405020304" charset="0"/>
                  <a:ea typeface="微软雅黑" panose="020B0503020204020204" pitchFamily="34" charset="-122"/>
                  <a:cs typeface="Times New Roman" panose="02020603050405020304" charset="0"/>
                </a:rPr>
                <a:t>:=</a:t>
              </a:r>
              <a:r>
                <a:rPr lang="en-US" altLang="zh-CN" sz="1200" i="1" dirty="0">
                  <a:solidFill>
                    <a:sysClr val="windowText" lastClr="000000"/>
                  </a:solidFill>
                  <a:latin typeface="Times New Roman" panose="02020603050405020304" charset="0"/>
                  <a:ea typeface="微软雅黑" panose="020B0503020204020204" pitchFamily="34" charset="-122"/>
                  <a:cs typeface="Times New Roman" panose="02020603050405020304" charset="0"/>
                </a:rPr>
                <a:t> </a:t>
              </a:r>
              <a:r>
                <a:rPr lang="en-US" altLang="zh-CN" sz="1200" dirty="0">
                  <a:solidFill>
                    <a:sysClr val="windowText" lastClr="000000"/>
                  </a:solidFill>
                  <a:latin typeface="Times New Roman" panose="02020603050405020304" charset="0"/>
                  <a:ea typeface="微软雅黑" panose="020B0503020204020204" pitchFamily="34" charset="-122"/>
                  <a:cs typeface="Times New Roman" panose="02020603050405020304" charset="0"/>
                </a:rPr>
                <a:t>zeros(</a:t>
              </a:r>
              <a:r>
                <a:rPr lang="en-US" altLang="zh-CN" sz="1200" i="1" dirty="0">
                  <a:solidFill>
                    <a:sysClr val="windowText" lastClr="000000"/>
                  </a:solidFill>
                  <a:latin typeface="Times New Roman" panose="02020603050405020304" charset="0"/>
                  <a:ea typeface="微软雅黑" panose="020B0503020204020204" pitchFamily="34" charset="-122"/>
                  <a:cs typeface="Times New Roman" panose="02020603050405020304" charset="0"/>
                </a:rPr>
                <a:t>shape</a:t>
              </a:r>
              <a:r>
                <a:rPr lang="en-US" altLang="zh-CN" sz="1200" dirty="0">
                  <a:solidFill>
                    <a:sysClr val="windowText" lastClr="000000"/>
                  </a:solidFill>
                  <a:latin typeface="Times New Roman" panose="02020603050405020304" charset="0"/>
                  <a:ea typeface="微软雅黑" panose="020B0503020204020204" pitchFamily="34" charset="-122"/>
                  <a:cs typeface="Times New Roman" panose="02020603050405020304" charset="0"/>
                </a:rPr>
                <a:t>=</a:t>
              </a:r>
              <a:r>
                <a:rPr lang="en-US" altLang="zh-CN" sz="1200" i="1" dirty="0">
                  <a:solidFill>
                    <a:sysClr val="windowText" lastClr="000000"/>
                  </a:solidFill>
                  <a:latin typeface="Times New Roman" panose="02020603050405020304" charset="0"/>
                  <a:ea typeface="微软雅黑" panose="020B0503020204020204" pitchFamily="34" charset="-122"/>
                  <a:cs typeface="Times New Roman" panose="02020603050405020304" charset="0"/>
                </a:rPr>
                <a:t>dst_shape</a:t>
              </a:r>
              <a:r>
                <a:rPr lang="en-US" altLang="zh-CN" sz="1200" dirty="0">
                  <a:solidFill>
                    <a:sysClr val="windowText" lastClr="000000"/>
                  </a:solidFill>
                  <a:latin typeface="Times New Roman" panose="02020603050405020304" charset="0"/>
                  <a:ea typeface="微软雅黑" panose="020B0503020204020204" pitchFamily="34" charset="-122"/>
                  <a:cs typeface="Times New Roman" panose="02020603050405020304" charset="0"/>
                </a:rPr>
                <a:t>)</a:t>
              </a:r>
              <a:endParaRPr lang="en-US" altLang="zh-CN" sz="1200" dirty="0">
                <a:solidFill>
                  <a:sysClr val="windowText" lastClr="000000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endParaRPr>
            </a:p>
            <a:p>
              <a:pPr>
                <a:lnSpc>
                  <a:spcPct val="130000"/>
                </a:lnSpc>
              </a:pPr>
              <a:r>
                <a:rPr lang="en-US" altLang="zh-CN" sz="1200" b="1" dirty="0">
                  <a:solidFill>
                    <a:sysClr val="windowText" lastClr="000000"/>
                  </a:solidFill>
                  <a:latin typeface="Times New Roman" panose="02020603050405020304" charset="0"/>
                  <a:ea typeface="微软雅黑" panose="020B0503020204020204" pitchFamily="34" charset="-122"/>
                  <a:cs typeface="Times New Roman" panose="02020603050405020304" charset="0"/>
                </a:rPr>
                <a:t>For</a:t>
              </a:r>
              <a:r>
                <a:rPr lang="en-US" altLang="zh-CN" sz="1200" dirty="0">
                  <a:solidFill>
                    <a:sysClr val="windowText" lastClr="000000"/>
                  </a:solidFill>
                  <a:latin typeface="Times New Roman" panose="02020603050405020304" charset="0"/>
                  <a:ea typeface="微软雅黑" panose="020B0503020204020204" pitchFamily="34" charset="-122"/>
                  <a:cs typeface="Times New Roman" panose="02020603050405020304" charset="0"/>
                </a:rPr>
                <a:t> </a:t>
              </a:r>
              <a:r>
                <a:rPr lang="en-US" altLang="zh-CN" sz="1200" i="1" dirty="0">
                  <a:solidFill>
                    <a:sysClr val="windowText" lastClr="000000"/>
                  </a:solidFill>
                  <a:latin typeface="Times New Roman" panose="02020603050405020304" charset="0"/>
                  <a:ea typeface="微软雅黑" panose="020B0503020204020204" pitchFamily="34" charset="-122"/>
                  <a:cs typeface="Times New Roman" panose="02020603050405020304" charset="0"/>
                </a:rPr>
                <a:t>h</a:t>
              </a:r>
              <a:r>
                <a:rPr lang="en-US" altLang="zh-CN" sz="1200" dirty="0">
                  <a:solidFill>
                    <a:sysClr val="windowText" lastClr="000000"/>
                  </a:solidFill>
                  <a:latin typeface="Times New Roman" panose="02020603050405020304" charset="0"/>
                  <a:ea typeface="微软雅黑" panose="020B0503020204020204" pitchFamily="34" charset="-122"/>
                  <a:cs typeface="Times New Roman" panose="02020603050405020304" charset="0"/>
                </a:rPr>
                <a:t> </a:t>
              </a:r>
              <a:r>
                <a:rPr lang="en-US" altLang="zh-CN" sz="1200" b="1" dirty="0">
                  <a:solidFill>
                    <a:sysClr val="windowText" lastClr="000000"/>
                  </a:solidFill>
                  <a:latin typeface="Times New Roman" panose="02020603050405020304" charset="0"/>
                  <a:ea typeface="微软雅黑" panose="020B0503020204020204" pitchFamily="34" charset="-122"/>
                  <a:cs typeface="Times New Roman" panose="02020603050405020304" charset="0"/>
                </a:rPr>
                <a:t>from</a:t>
              </a:r>
              <a:r>
                <a:rPr lang="en-US" altLang="zh-CN" sz="1200" dirty="0">
                  <a:solidFill>
                    <a:sysClr val="windowText" lastClr="000000"/>
                  </a:solidFill>
                  <a:latin typeface="Times New Roman" panose="02020603050405020304" charset="0"/>
                  <a:ea typeface="微软雅黑" panose="020B0503020204020204" pitchFamily="34" charset="-122"/>
                  <a:cs typeface="Times New Roman" panose="02020603050405020304" charset="0"/>
                </a:rPr>
                <a:t> 0 </a:t>
              </a:r>
              <a:r>
                <a:rPr lang="en-US" altLang="zh-CN" sz="1200" b="1" dirty="0">
                  <a:solidFill>
                    <a:sysClr val="windowText" lastClr="000000"/>
                  </a:solidFill>
                  <a:latin typeface="Times New Roman" panose="02020603050405020304" charset="0"/>
                  <a:ea typeface="微软雅黑" panose="020B0503020204020204" pitchFamily="34" charset="-122"/>
                  <a:cs typeface="Times New Roman" panose="02020603050405020304" charset="0"/>
                </a:rPr>
                <a:t>to</a:t>
              </a:r>
              <a:r>
                <a:rPr lang="en-US" altLang="zh-CN" sz="1200" dirty="0">
                  <a:solidFill>
                    <a:sysClr val="windowText" lastClr="000000"/>
                  </a:solidFill>
                  <a:latin typeface="Times New Roman" panose="02020603050405020304" charset="0"/>
                  <a:ea typeface="微软雅黑" panose="020B0503020204020204" pitchFamily="34" charset="-122"/>
                  <a:cs typeface="Times New Roman" panose="02020603050405020304" charset="0"/>
                </a:rPr>
                <a:t> </a:t>
              </a:r>
              <a:r>
                <a:rPr lang="en-US" altLang="zh-CN" sz="1200" i="1" dirty="0">
                  <a:solidFill>
                    <a:sysClr val="windowText" lastClr="000000"/>
                  </a:solidFill>
                  <a:latin typeface="Times New Roman" panose="02020603050405020304" charset="0"/>
                  <a:ea typeface="微软雅黑" panose="020B0503020204020204" pitchFamily="34" charset="-122"/>
                  <a:cs typeface="Times New Roman" panose="02020603050405020304" charset="0"/>
                </a:rPr>
                <a:t>src_shape</a:t>
              </a:r>
              <a:r>
                <a:rPr lang="en-US" altLang="zh-CN" sz="1200" dirty="0">
                  <a:solidFill>
                    <a:sysClr val="windowText" lastClr="000000"/>
                  </a:solidFill>
                  <a:latin typeface="Times New Roman" panose="02020603050405020304" charset="0"/>
                  <a:ea typeface="微软雅黑" panose="020B0503020204020204" pitchFamily="34" charset="-122"/>
                  <a:cs typeface="Times New Roman" panose="02020603050405020304" charset="0"/>
                </a:rPr>
                <a:t>[0]:</a:t>
              </a:r>
              <a:endParaRPr lang="en-US" altLang="zh-CN" sz="1200" dirty="0">
                <a:solidFill>
                  <a:sysClr val="windowText" lastClr="000000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endParaRPr>
            </a:p>
            <a:p>
              <a:pPr>
                <a:lnSpc>
                  <a:spcPct val="130000"/>
                </a:lnSpc>
              </a:pPr>
              <a:r>
                <a:rPr lang="en-US" altLang="zh-CN" sz="1200" dirty="0">
                  <a:solidFill>
                    <a:sysClr val="windowText" lastClr="000000"/>
                  </a:solidFill>
                  <a:latin typeface="Times New Roman" panose="02020603050405020304" charset="0"/>
                  <a:ea typeface="微软雅黑" panose="020B0503020204020204" pitchFamily="34" charset="-122"/>
                  <a:cs typeface="Times New Roman" panose="02020603050405020304" charset="0"/>
                </a:rPr>
                <a:t>    </a:t>
              </a:r>
              <a:r>
                <a:rPr lang="en-US" altLang="zh-CN" sz="1200" b="1" dirty="0">
                  <a:solidFill>
                    <a:sysClr val="windowText" lastClr="000000"/>
                  </a:solidFill>
                  <a:latin typeface="Times New Roman" panose="02020603050405020304" charset="0"/>
                  <a:ea typeface="微软雅黑" panose="020B0503020204020204" pitchFamily="34" charset="-122"/>
                  <a:cs typeface="Times New Roman" panose="02020603050405020304" charset="0"/>
                </a:rPr>
                <a:t>For</a:t>
              </a:r>
              <a:r>
                <a:rPr lang="en-US" altLang="zh-CN" sz="1200" dirty="0">
                  <a:solidFill>
                    <a:sysClr val="windowText" lastClr="000000"/>
                  </a:solidFill>
                  <a:latin typeface="Times New Roman" panose="02020603050405020304" charset="0"/>
                  <a:ea typeface="微软雅黑" panose="020B0503020204020204" pitchFamily="34" charset="-122"/>
                  <a:cs typeface="Times New Roman" panose="02020603050405020304" charset="0"/>
                </a:rPr>
                <a:t> </a:t>
              </a:r>
              <a:r>
                <a:rPr lang="en-US" altLang="zh-CN" sz="1200" i="1" dirty="0">
                  <a:solidFill>
                    <a:sysClr val="windowText" lastClr="000000"/>
                  </a:solidFill>
                  <a:latin typeface="Times New Roman" panose="02020603050405020304" charset="0"/>
                  <a:ea typeface="微软雅黑" panose="020B0503020204020204" pitchFamily="34" charset="-122"/>
                  <a:cs typeface="Times New Roman" panose="02020603050405020304" charset="0"/>
                </a:rPr>
                <a:t>w</a:t>
              </a:r>
              <a:r>
                <a:rPr lang="en-US" altLang="zh-CN" sz="1200" dirty="0">
                  <a:solidFill>
                    <a:sysClr val="windowText" lastClr="000000"/>
                  </a:solidFill>
                  <a:latin typeface="Times New Roman" panose="02020603050405020304" charset="0"/>
                  <a:ea typeface="微软雅黑" panose="020B0503020204020204" pitchFamily="34" charset="-122"/>
                  <a:cs typeface="Times New Roman" panose="02020603050405020304" charset="0"/>
                </a:rPr>
                <a:t> </a:t>
              </a:r>
              <a:r>
                <a:rPr lang="en-US" altLang="zh-CN" sz="1200" b="1" dirty="0">
                  <a:solidFill>
                    <a:sysClr val="windowText" lastClr="000000"/>
                  </a:solidFill>
                  <a:latin typeface="Times New Roman" panose="02020603050405020304" charset="0"/>
                  <a:ea typeface="微软雅黑" panose="020B0503020204020204" pitchFamily="34" charset="-122"/>
                  <a:cs typeface="Times New Roman" panose="02020603050405020304" charset="0"/>
                </a:rPr>
                <a:t>from</a:t>
              </a:r>
              <a:r>
                <a:rPr lang="en-US" altLang="zh-CN" sz="1200" dirty="0">
                  <a:solidFill>
                    <a:sysClr val="windowText" lastClr="000000"/>
                  </a:solidFill>
                  <a:latin typeface="Times New Roman" panose="02020603050405020304" charset="0"/>
                  <a:ea typeface="微软雅黑" panose="020B0503020204020204" pitchFamily="34" charset="-122"/>
                  <a:cs typeface="Times New Roman" panose="02020603050405020304" charset="0"/>
                </a:rPr>
                <a:t> 0 </a:t>
              </a:r>
              <a:r>
                <a:rPr lang="en-US" altLang="zh-CN" sz="1200" b="1" dirty="0">
                  <a:solidFill>
                    <a:sysClr val="windowText" lastClr="000000"/>
                  </a:solidFill>
                  <a:latin typeface="Times New Roman" panose="02020603050405020304" charset="0"/>
                  <a:ea typeface="微软雅黑" panose="020B0503020204020204" pitchFamily="34" charset="-122"/>
                  <a:cs typeface="Times New Roman" panose="02020603050405020304" charset="0"/>
                </a:rPr>
                <a:t>to</a:t>
              </a:r>
              <a:r>
                <a:rPr lang="en-US" altLang="zh-CN" sz="1200" dirty="0">
                  <a:solidFill>
                    <a:sysClr val="windowText" lastClr="000000"/>
                  </a:solidFill>
                  <a:latin typeface="Times New Roman" panose="02020603050405020304" charset="0"/>
                  <a:ea typeface="微软雅黑" panose="020B0503020204020204" pitchFamily="34" charset="-122"/>
                  <a:cs typeface="Times New Roman" panose="02020603050405020304" charset="0"/>
                </a:rPr>
                <a:t> </a:t>
              </a:r>
              <a:r>
                <a:rPr lang="en-US" altLang="zh-CN" sz="1200" i="1" dirty="0">
                  <a:solidFill>
                    <a:sysClr val="windowText" lastClr="000000"/>
                  </a:solidFill>
                  <a:latin typeface="Times New Roman" panose="02020603050405020304" charset="0"/>
                  <a:ea typeface="微软雅黑" panose="020B0503020204020204" pitchFamily="34" charset="-122"/>
                  <a:cs typeface="Times New Roman" panose="02020603050405020304" charset="0"/>
                </a:rPr>
                <a:t>src_shape</a:t>
              </a:r>
              <a:r>
                <a:rPr lang="en-US" altLang="zh-CN" sz="1200" dirty="0">
                  <a:solidFill>
                    <a:sysClr val="windowText" lastClr="000000"/>
                  </a:solidFill>
                  <a:latin typeface="Times New Roman" panose="02020603050405020304" charset="0"/>
                  <a:ea typeface="微软雅黑" panose="020B0503020204020204" pitchFamily="34" charset="-122"/>
                  <a:cs typeface="Times New Roman" panose="02020603050405020304" charset="0"/>
                </a:rPr>
                <a:t>[1]:</a:t>
              </a:r>
              <a:endParaRPr lang="en-US" altLang="zh-CN" sz="1200" dirty="0">
                <a:solidFill>
                  <a:sysClr val="windowText" lastClr="000000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endParaRPr>
            </a:p>
            <a:p>
              <a:pPr>
                <a:lnSpc>
                  <a:spcPct val="130000"/>
                </a:lnSpc>
              </a:pPr>
              <a:r>
                <a:rPr lang="en-US" altLang="zh-CN" sz="1200" dirty="0">
                  <a:solidFill>
                    <a:sysClr val="windowText" lastClr="000000"/>
                  </a:solidFill>
                  <a:latin typeface="Times New Roman" panose="02020603050405020304" charset="0"/>
                  <a:ea typeface="微软雅黑" panose="020B0503020204020204" pitchFamily="34" charset="-122"/>
                  <a:cs typeface="Times New Roman" panose="02020603050405020304" charset="0"/>
                </a:rPr>
                <a:t>        </a:t>
              </a:r>
              <a:r>
                <a:rPr lang="en-US" altLang="zh-CN" sz="1200" i="1" dirty="0">
                  <a:solidFill>
                    <a:sysClr val="windowText" lastClr="000000"/>
                  </a:solidFill>
                  <a:latin typeface="Times New Roman" panose="02020603050405020304" charset="0"/>
                  <a:ea typeface="微软雅黑" panose="020B0503020204020204" pitchFamily="34" charset="-122"/>
                  <a:cs typeface="Times New Roman" panose="02020603050405020304" charset="0"/>
                </a:rPr>
                <a:t>trans_matrix</a:t>
              </a:r>
              <a:r>
                <a:rPr lang="en-US" altLang="zh-CN" sz="1200" dirty="0">
                  <a:solidFill>
                    <a:sysClr val="windowText" lastClr="000000"/>
                  </a:solidFill>
                  <a:latin typeface="Times New Roman" panose="02020603050405020304" charset="0"/>
                  <a:ea typeface="微软雅黑" panose="020B0503020204020204" pitchFamily="34" charset="-122"/>
                  <a:cs typeface="Times New Roman" panose="02020603050405020304" charset="0"/>
                </a:rPr>
                <a:t> := [[</a:t>
              </a:r>
              <a:r>
                <a:rPr lang="en-US" altLang="zh-CN" sz="1200" i="1" dirty="0">
                  <a:solidFill>
                    <a:sysClr val="windowText" lastClr="000000"/>
                  </a:solidFill>
                  <a:latin typeface="Times New Roman" panose="02020603050405020304" charset="0"/>
                  <a:ea typeface="微软雅黑" panose="020B0503020204020204" pitchFamily="34" charset="-122"/>
                  <a:cs typeface="Times New Roman" panose="02020603050405020304" charset="0"/>
                </a:rPr>
                <a:t>fx</a:t>
              </a:r>
              <a:r>
                <a:rPr lang="en-US" altLang="zh-CN" sz="1200" dirty="0">
                  <a:solidFill>
                    <a:sysClr val="windowText" lastClr="000000"/>
                  </a:solidFill>
                  <a:latin typeface="Times New Roman" panose="02020603050405020304" charset="0"/>
                  <a:ea typeface="微软雅黑" panose="020B0503020204020204" pitchFamily="34" charset="-122"/>
                  <a:cs typeface="Times New Roman" panose="02020603050405020304" charset="0"/>
                </a:rPr>
                <a:t>, 0], [0, </a:t>
              </a:r>
              <a:r>
                <a:rPr lang="en-US" altLang="zh-CN" sz="1200" i="1" dirty="0">
                  <a:solidFill>
                    <a:sysClr val="windowText" lastClr="000000"/>
                  </a:solidFill>
                  <a:latin typeface="Times New Roman" panose="02020603050405020304" charset="0"/>
                  <a:ea typeface="微软雅黑" panose="020B0503020204020204" pitchFamily="34" charset="-122"/>
                  <a:cs typeface="Times New Roman" panose="02020603050405020304" charset="0"/>
                </a:rPr>
                <a:t>fy</a:t>
              </a:r>
              <a:r>
                <a:rPr lang="en-US" altLang="zh-CN" sz="1200" dirty="0">
                  <a:solidFill>
                    <a:sysClr val="windowText" lastClr="000000"/>
                  </a:solidFill>
                  <a:latin typeface="Times New Roman" panose="02020603050405020304" charset="0"/>
                  <a:ea typeface="微软雅黑" panose="020B0503020204020204" pitchFamily="34" charset="-122"/>
                  <a:cs typeface="Times New Roman" panose="02020603050405020304" charset="0"/>
                </a:rPr>
                <a:t>]]</a:t>
              </a:r>
              <a:endParaRPr lang="en-US" altLang="zh-CN" sz="1200" dirty="0">
                <a:solidFill>
                  <a:sysClr val="windowText" lastClr="000000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endParaRPr>
            </a:p>
            <a:p>
              <a:pPr>
                <a:lnSpc>
                  <a:spcPct val="130000"/>
                </a:lnSpc>
              </a:pPr>
              <a:r>
                <a:rPr lang="en-US" altLang="zh-CN" sz="1200" dirty="0">
                  <a:solidFill>
                    <a:sysClr val="windowText" lastClr="000000"/>
                  </a:solidFill>
                  <a:latin typeface="Times New Roman" panose="02020603050405020304" charset="0"/>
                  <a:ea typeface="微软雅黑" panose="020B0503020204020204" pitchFamily="34" charset="-122"/>
                  <a:cs typeface="Times New Roman" panose="02020603050405020304" charset="0"/>
                </a:rPr>
                <a:t>        [</a:t>
              </a:r>
              <a:r>
                <a:rPr lang="en-US" altLang="zh-CN" sz="1200" i="1" dirty="0">
                  <a:solidFill>
                    <a:sysClr val="windowText" lastClr="000000"/>
                  </a:solidFill>
                  <a:latin typeface="Times New Roman" panose="02020603050405020304" charset="0"/>
                  <a:ea typeface="微软雅黑" panose="020B0503020204020204" pitchFamily="34" charset="-122"/>
                  <a:cs typeface="Times New Roman" panose="02020603050405020304" charset="0"/>
                </a:rPr>
                <a:t>new_h</a:t>
              </a:r>
              <a:r>
                <a:rPr lang="en-US" altLang="zh-CN" sz="1200" dirty="0">
                  <a:solidFill>
                    <a:sysClr val="windowText" lastClr="000000"/>
                  </a:solidFill>
                  <a:latin typeface="Times New Roman" panose="02020603050405020304" charset="0"/>
                  <a:ea typeface="微软雅黑" panose="020B0503020204020204" pitchFamily="34" charset="-122"/>
                  <a:cs typeface="Times New Roman" panose="02020603050405020304" charset="0"/>
                </a:rPr>
                <a:t>, </a:t>
              </a:r>
              <a:r>
                <a:rPr lang="en-US" altLang="zh-CN" sz="1200" i="1" dirty="0">
                  <a:solidFill>
                    <a:sysClr val="windowText" lastClr="000000"/>
                  </a:solidFill>
                  <a:latin typeface="Times New Roman" panose="02020603050405020304" charset="0"/>
                  <a:ea typeface="微软雅黑" panose="020B0503020204020204" pitchFamily="34" charset="-122"/>
                  <a:cs typeface="Times New Roman" panose="02020603050405020304" charset="0"/>
                </a:rPr>
                <a:t>new_w</a:t>
              </a:r>
              <a:r>
                <a:rPr lang="en-US" altLang="zh-CN" sz="1200" dirty="0">
                  <a:solidFill>
                    <a:sysClr val="windowText" lastClr="000000"/>
                  </a:solidFill>
                  <a:latin typeface="Times New Roman" panose="02020603050405020304" charset="0"/>
                  <a:ea typeface="微软雅黑" panose="020B0503020204020204" pitchFamily="34" charset="-122"/>
                  <a:cs typeface="Times New Roman" panose="02020603050405020304" charset="0"/>
                </a:rPr>
                <a:t>].T = </a:t>
              </a:r>
              <a:r>
                <a:rPr lang="en-US" altLang="zh-CN" sz="1200" i="1" dirty="0">
                  <a:solidFill>
                    <a:sysClr val="windowText" lastClr="000000"/>
                  </a:solidFill>
                  <a:latin typeface="Times New Roman" panose="02020603050405020304" charset="0"/>
                  <a:ea typeface="微软雅黑" panose="020B0503020204020204" pitchFamily="34" charset="-122"/>
                  <a:cs typeface="Times New Roman" panose="02020603050405020304" charset="0"/>
                </a:rPr>
                <a:t>trans_matrix</a:t>
              </a:r>
              <a:r>
                <a:rPr lang="en-US" altLang="zh-CN" sz="1200" dirty="0">
                  <a:solidFill>
                    <a:sysClr val="windowText" lastClr="000000"/>
                  </a:solidFill>
                  <a:latin typeface="Times New Roman" panose="02020603050405020304" charset="0"/>
                  <a:ea typeface="微软雅黑" panose="020B0503020204020204" pitchFamily="34" charset="-122"/>
                  <a:cs typeface="Times New Roman" panose="02020603050405020304" charset="0"/>
                </a:rPr>
                <a:t> * [</a:t>
              </a:r>
              <a:r>
                <a:rPr lang="en-US" altLang="zh-CN" sz="1200" i="1" dirty="0">
                  <a:solidFill>
                    <a:sysClr val="windowText" lastClr="000000"/>
                  </a:solidFill>
                  <a:latin typeface="Times New Roman" panose="02020603050405020304" charset="0"/>
                  <a:ea typeface="微软雅黑" panose="020B0503020204020204" pitchFamily="34" charset="-122"/>
                  <a:cs typeface="Times New Roman" panose="02020603050405020304" charset="0"/>
                </a:rPr>
                <a:t>h</a:t>
              </a:r>
              <a:r>
                <a:rPr lang="en-US" altLang="zh-CN" sz="1200" dirty="0">
                  <a:solidFill>
                    <a:sysClr val="windowText" lastClr="000000"/>
                  </a:solidFill>
                  <a:latin typeface="Times New Roman" panose="02020603050405020304" charset="0"/>
                  <a:ea typeface="微软雅黑" panose="020B0503020204020204" pitchFamily="34" charset="-122"/>
                  <a:cs typeface="Times New Roman" panose="02020603050405020304" charset="0"/>
                </a:rPr>
                <a:t>, </a:t>
              </a:r>
              <a:r>
                <a:rPr lang="en-US" altLang="zh-CN" sz="1200" i="1" dirty="0">
                  <a:solidFill>
                    <a:sysClr val="windowText" lastClr="000000"/>
                  </a:solidFill>
                  <a:latin typeface="Times New Roman" panose="02020603050405020304" charset="0"/>
                  <a:ea typeface="微软雅黑" panose="020B0503020204020204" pitchFamily="34" charset="-122"/>
                  <a:cs typeface="Times New Roman" panose="02020603050405020304" charset="0"/>
                </a:rPr>
                <a:t>w</a:t>
              </a:r>
              <a:r>
                <a:rPr lang="en-US" altLang="zh-CN" sz="1200" dirty="0">
                  <a:solidFill>
                    <a:sysClr val="windowText" lastClr="000000"/>
                  </a:solidFill>
                  <a:latin typeface="Times New Roman" panose="02020603050405020304" charset="0"/>
                  <a:ea typeface="微软雅黑" panose="020B0503020204020204" pitchFamily="34" charset="-122"/>
                  <a:cs typeface="Times New Roman" panose="02020603050405020304" charset="0"/>
                </a:rPr>
                <a:t>].T</a:t>
              </a:r>
              <a:endParaRPr lang="en-US" altLang="zh-CN" sz="1200" dirty="0">
                <a:solidFill>
                  <a:sysClr val="windowText" lastClr="000000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endParaRPr>
            </a:p>
            <a:p>
              <a:pPr>
                <a:lnSpc>
                  <a:spcPct val="130000"/>
                </a:lnSpc>
              </a:pPr>
              <a:r>
                <a:rPr lang="en-US" altLang="zh-CN" sz="1200" dirty="0">
                  <a:solidFill>
                    <a:sysClr val="windowText" lastClr="000000"/>
                  </a:solidFill>
                  <a:latin typeface="Times New Roman" panose="02020603050405020304" charset="0"/>
                  <a:ea typeface="微软雅黑" panose="020B0503020204020204" pitchFamily="34" charset="-122"/>
                  <a:cs typeface="Times New Roman" panose="02020603050405020304" charset="0"/>
                </a:rPr>
                <a:t>        </a:t>
              </a:r>
              <a:r>
                <a:rPr lang="en-US" altLang="zh-CN" sz="1200" i="1" dirty="0">
                  <a:solidFill>
                    <a:sysClr val="windowText" lastClr="000000"/>
                  </a:solidFill>
                  <a:latin typeface="Times New Roman" panose="02020603050405020304" charset="0"/>
                  <a:ea typeface="微软雅黑" panose="020B0503020204020204" pitchFamily="34" charset="-122"/>
                  <a:cs typeface="Times New Roman" panose="02020603050405020304" charset="0"/>
                </a:rPr>
                <a:t>dst_image</a:t>
              </a:r>
              <a:r>
                <a:rPr lang="en-US" altLang="zh-CN" sz="1200" dirty="0">
                  <a:solidFill>
                    <a:sysClr val="windowText" lastClr="000000"/>
                  </a:solidFill>
                  <a:latin typeface="Times New Roman" panose="02020603050405020304" charset="0"/>
                  <a:ea typeface="微软雅黑" panose="020B0503020204020204" pitchFamily="34" charset="-122"/>
                  <a:cs typeface="Times New Roman" panose="02020603050405020304" charset="0"/>
                </a:rPr>
                <a:t>[</a:t>
              </a:r>
              <a:r>
                <a:rPr lang="en-US" altLang="zh-CN" sz="1200" i="1" dirty="0">
                  <a:solidFill>
                    <a:sysClr val="windowText" lastClr="000000"/>
                  </a:solidFill>
                  <a:latin typeface="Times New Roman" panose="02020603050405020304" charset="0"/>
                  <a:ea typeface="微软雅黑" panose="020B0503020204020204" pitchFamily="34" charset="-122"/>
                  <a:cs typeface="Times New Roman" panose="02020603050405020304" charset="0"/>
                </a:rPr>
                <a:t>new_h</a:t>
              </a:r>
              <a:r>
                <a:rPr lang="en-US" altLang="zh-CN" sz="1200" dirty="0">
                  <a:solidFill>
                    <a:sysClr val="windowText" lastClr="000000"/>
                  </a:solidFill>
                  <a:latin typeface="Times New Roman" panose="02020603050405020304" charset="0"/>
                  <a:ea typeface="微软雅黑" panose="020B0503020204020204" pitchFamily="34" charset="-122"/>
                  <a:cs typeface="Times New Roman" panose="02020603050405020304" charset="0"/>
                </a:rPr>
                <a:t>, </a:t>
              </a:r>
              <a:r>
                <a:rPr lang="en-US" altLang="zh-CN" sz="1200" i="1" dirty="0">
                  <a:solidFill>
                    <a:sysClr val="windowText" lastClr="000000"/>
                  </a:solidFill>
                  <a:latin typeface="Times New Roman" panose="02020603050405020304" charset="0"/>
                  <a:ea typeface="微软雅黑" panose="020B0503020204020204" pitchFamily="34" charset="-122"/>
                  <a:cs typeface="Times New Roman" panose="02020603050405020304" charset="0"/>
                </a:rPr>
                <a:t>new_w</a:t>
              </a:r>
              <a:r>
                <a:rPr lang="en-US" altLang="zh-CN" sz="1200" dirty="0">
                  <a:solidFill>
                    <a:sysClr val="windowText" lastClr="000000"/>
                  </a:solidFill>
                  <a:latin typeface="Times New Roman" panose="02020603050405020304" charset="0"/>
                  <a:ea typeface="微软雅黑" panose="020B0503020204020204" pitchFamily="34" charset="-122"/>
                  <a:cs typeface="Times New Roman" panose="02020603050405020304" charset="0"/>
                </a:rPr>
                <a:t>] = </a:t>
              </a:r>
              <a:r>
                <a:rPr lang="en-US" altLang="zh-CN" sz="1200" i="1" dirty="0">
                  <a:solidFill>
                    <a:sysClr val="windowText" lastClr="000000"/>
                  </a:solidFill>
                  <a:latin typeface="Times New Roman" panose="02020603050405020304" charset="0"/>
                  <a:ea typeface="微软雅黑" panose="020B0503020204020204" pitchFamily="34" charset="-122"/>
                  <a:cs typeface="Times New Roman" panose="02020603050405020304" charset="0"/>
                </a:rPr>
                <a:t>src_image</a:t>
              </a:r>
              <a:r>
                <a:rPr lang="en-US" altLang="zh-CN" sz="1200" dirty="0">
                  <a:solidFill>
                    <a:sysClr val="windowText" lastClr="000000"/>
                  </a:solidFill>
                  <a:latin typeface="Times New Roman" panose="02020603050405020304" charset="0"/>
                  <a:ea typeface="微软雅黑" panose="020B0503020204020204" pitchFamily="34" charset="-122"/>
                  <a:cs typeface="Times New Roman" panose="02020603050405020304" charset="0"/>
                </a:rPr>
                <a:t>[</a:t>
              </a:r>
              <a:r>
                <a:rPr lang="en-US" altLang="zh-CN" sz="1200" i="1" dirty="0">
                  <a:solidFill>
                    <a:sysClr val="windowText" lastClr="000000"/>
                  </a:solidFill>
                  <a:latin typeface="Times New Roman" panose="02020603050405020304" charset="0"/>
                  <a:ea typeface="微软雅黑" panose="020B0503020204020204" pitchFamily="34" charset="-122"/>
                  <a:cs typeface="Times New Roman" panose="02020603050405020304" charset="0"/>
                </a:rPr>
                <a:t>h</a:t>
              </a:r>
              <a:r>
                <a:rPr lang="en-US" altLang="zh-CN" sz="1200" dirty="0">
                  <a:solidFill>
                    <a:sysClr val="windowText" lastClr="000000"/>
                  </a:solidFill>
                  <a:latin typeface="Times New Roman" panose="02020603050405020304" charset="0"/>
                  <a:ea typeface="微软雅黑" panose="020B0503020204020204" pitchFamily="34" charset="-122"/>
                  <a:cs typeface="Times New Roman" panose="02020603050405020304" charset="0"/>
                </a:rPr>
                <a:t>, </a:t>
              </a:r>
              <a:r>
                <a:rPr lang="en-US" altLang="zh-CN" sz="1200" i="1" dirty="0">
                  <a:solidFill>
                    <a:sysClr val="windowText" lastClr="000000"/>
                  </a:solidFill>
                  <a:latin typeface="Times New Roman" panose="02020603050405020304" charset="0"/>
                  <a:ea typeface="微软雅黑" panose="020B0503020204020204" pitchFamily="34" charset="-122"/>
                  <a:cs typeface="Times New Roman" panose="02020603050405020304" charset="0"/>
                </a:rPr>
                <a:t>w</a:t>
              </a:r>
              <a:r>
                <a:rPr lang="en-US" altLang="zh-CN" sz="1200" dirty="0">
                  <a:solidFill>
                    <a:sysClr val="windowText" lastClr="000000"/>
                  </a:solidFill>
                  <a:latin typeface="Times New Roman" panose="02020603050405020304" charset="0"/>
                  <a:ea typeface="微软雅黑" panose="020B0503020204020204" pitchFamily="34" charset="-122"/>
                  <a:cs typeface="Times New Roman" panose="02020603050405020304" charset="0"/>
                </a:rPr>
                <a:t>]</a:t>
              </a:r>
              <a:endParaRPr lang="en-US" altLang="zh-CN" sz="1200" dirty="0">
                <a:solidFill>
                  <a:sysClr val="windowText" lastClr="000000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endParaRPr>
            </a:p>
            <a:p>
              <a:pPr>
                <a:lnSpc>
                  <a:spcPct val="130000"/>
                </a:lnSpc>
              </a:pPr>
              <a:r>
                <a:rPr lang="en-US" altLang="zh-CN" sz="1200" b="1" dirty="0">
                  <a:solidFill>
                    <a:sysClr val="windowText" lastClr="000000"/>
                  </a:solidFill>
                  <a:latin typeface="Times New Roman" panose="02020603050405020304" charset="0"/>
                  <a:ea typeface="微软雅黑" panose="020B0503020204020204" pitchFamily="34" charset="-122"/>
                  <a:cs typeface="Times New Roman" panose="02020603050405020304" charset="0"/>
                </a:rPr>
                <a:t>Return</a:t>
              </a:r>
              <a:r>
                <a:rPr lang="en-US" altLang="zh-CN" sz="1200" dirty="0">
                  <a:solidFill>
                    <a:sysClr val="windowText" lastClr="000000"/>
                  </a:solidFill>
                  <a:latin typeface="Times New Roman" panose="02020603050405020304" charset="0"/>
                  <a:ea typeface="微软雅黑" panose="020B0503020204020204" pitchFamily="34" charset="-122"/>
                  <a:cs typeface="Times New Roman" panose="02020603050405020304" charset="0"/>
                </a:rPr>
                <a:t> </a:t>
              </a:r>
              <a:r>
                <a:rPr lang="en-US" altLang="zh-CN" sz="1200" i="1" dirty="0">
                  <a:solidFill>
                    <a:sysClr val="windowText" lastClr="000000"/>
                  </a:solidFill>
                  <a:latin typeface="Times New Roman" panose="02020603050405020304" charset="0"/>
                  <a:ea typeface="微软雅黑" panose="020B0503020204020204" pitchFamily="34" charset="-122"/>
                  <a:cs typeface="Times New Roman" panose="02020603050405020304" charset="0"/>
                </a:rPr>
                <a:t>dst_image</a:t>
              </a:r>
              <a:endParaRPr lang="zh-CN" altLang="en-US" sz="12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2963100" y="1279908"/>
              <a:ext cx="3014466" cy="346702"/>
            </a:xfrm>
            <a:prstGeom prst="rect">
              <a:avLst/>
            </a:prstGeom>
          </p:spPr>
          <p:txBody>
            <a:bodyPr wrap="none">
              <a:spAutoFit/>
            </a:bodyPr>
            <a:p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设计图像缩放算法（伪代码）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92090" y="1635760"/>
            <a:ext cx="2997200" cy="287020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611505" y="2860040"/>
            <a:ext cx="2448560" cy="50355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3491865" y="3796030"/>
            <a:ext cx="431800" cy="28765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框 2"/>
          <p:cNvSpPr txBox="1">
            <a:spLocks noChangeArrowheads="1"/>
          </p:cNvSpPr>
          <p:nvPr/>
        </p:nvSpPr>
        <p:spPr bwMode="auto">
          <a:xfrm>
            <a:off x="2875059" y="51470"/>
            <a:ext cx="111456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9pPr>
          </a:lstStyle>
          <a:p>
            <a:pPr algn="ctr" eaLnBrk="1" hangingPunct="1"/>
            <a:r>
              <a:rPr lang="zh-CN" altLang="en-US" sz="1200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课题综述</a:t>
            </a:r>
            <a:endParaRPr lang="zh-CN" altLang="en-US" sz="1200" dirty="0">
              <a:solidFill>
                <a:schemeClr val="bg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3108343" y="467116"/>
            <a:ext cx="648000" cy="89060"/>
            <a:chOff x="1977863" y="380438"/>
            <a:chExt cx="576000" cy="89060"/>
          </a:xfrm>
          <a:solidFill>
            <a:schemeClr val="accent1"/>
          </a:solidFill>
        </p:grpSpPr>
        <p:sp>
          <p:nvSpPr>
            <p:cNvPr id="28" name="矩形 27"/>
            <p:cNvSpPr/>
            <p:nvPr/>
          </p:nvSpPr>
          <p:spPr>
            <a:xfrm>
              <a:off x="1977863" y="433498"/>
              <a:ext cx="576000" cy="3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9" name="等腰三角形 28"/>
            <p:cNvSpPr/>
            <p:nvPr/>
          </p:nvSpPr>
          <p:spPr>
            <a:xfrm>
              <a:off x="2219439" y="380438"/>
              <a:ext cx="96000" cy="54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30" name="文本框 29"/>
          <p:cNvSpPr txBox="1"/>
          <p:nvPr/>
        </p:nvSpPr>
        <p:spPr>
          <a:xfrm>
            <a:off x="3132302" y="268074"/>
            <a:ext cx="6000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>
                <a:solidFill>
                  <a:schemeClr val="bg1"/>
                </a:solidFill>
                <a:ea typeface="华文细黑" panose="02010600040101010101" pitchFamily="2" charset="-122"/>
              </a:rPr>
              <a:t>Part one</a:t>
            </a:r>
            <a:endParaRPr lang="zh-CN" altLang="en-US" sz="800" dirty="0">
              <a:solidFill>
                <a:schemeClr val="bg1"/>
              </a:solidFill>
              <a:ea typeface="华文细黑" panose="02010600040101010101" pitchFamily="2" charset="-122"/>
            </a:endParaRPr>
          </a:p>
        </p:txBody>
      </p:sp>
      <p:sp>
        <p:nvSpPr>
          <p:cNvPr id="31" name="文本框 2"/>
          <p:cNvSpPr txBox="1">
            <a:spLocks noChangeArrowheads="1"/>
          </p:cNvSpPr>
          <p:nvPr/>
        </p:nvSpPr>
        <p:spPr bwMode="auto">
          <a:xfrm>
            <a:off x="4165594" y="51470"/>
            <a:ext cx="102310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9pPr>
          </a:lstStyle>
          <a:p>
            <a:pPr algn="ctr" eaLnBrk="1" hangingPunct="1"/>
            <a:r>
              <a:rPr lang="zh-CN" altLang="en-US" sz="1200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目前现状</a:t>
            </a:r>
            <a:endParaRPr lang="zh-CN" altLang="en-US" sz="1200" dirty="0">
              <a:solidFill>
                <a:schemeClr val="bg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4377105" y="268074"/>
            <a:ext cx="6000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>
                <a:solidFill>
                  <a:schemeClr val="bg1"/>
                </a:solidFill>
                <a:ea typeface="华文细黑" panose="02010600040101010101" pitchFamily="2" charset="-122"/>
              </a:rPr>
              <a:t>Part two</a:t>
            </a:r>
            <a:endParaRPr lang="zh-CN" altLang="en-US" sz="800" dirty="0">
              <a:solidFill>
                <a:schemeClr val="bg1"/>
              </a:solidFill>
              <a:ea typeface="华文细黑" panose="02010600040101010101" pitchFamily="2" charset="-122"/>
            </a:endParaRPr>
          </a:p>
        </p:txBody>
      </p:sp>
      <p:sp>
        <p:nvSpPr>
          <p:cNvPr id="33" name="文本框 2"/>
          <p:cNvSpPr txBox="1">
            <a:spLocks noChangeArrowheads="1"/>
          </p:cNvSpPr>
          <p:nvPr/>
        </p:nvSpPr>
        <p:spPr bwMode="auto">
          <a:xfrm>
            <a:off x="5364665" y="51470"/>
            <a:ext cx="102310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9pPr>
          </a:lstStyle>
          <a:p>
            <a:pPr algn="ctr" eaLnBrk="1" hangingPunct="1"/>
            <a:r>
              <a:rPr lang="zh-CN" altLang="en-US" sz="1200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研究目标</a:t>
            </a:r>
            <a:endParaRPr lang="zh-CN" altLang="en-US" sz="1200" dirty="0">
              <a:solidFill>
                <a:schemeClr val="bg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5533936" y="268074"/>
            <a:ext cx="64232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>
                <a:solidFill>
                  <a:schemeClr val="bg1"/>
                </a:solidFill>
                <a:ea typeface="华文细黑" panose="02010600040101010101" pitchFamily="2" charset="-122"/>
              </a:rPr>
              <a:t>Part three</a:t>
            </a:r>
            <a:endParaRPr lang="zh-CN" altLang="en-US" sz="800" dirty="0">
              <a:solidFill>
                <a:schemeClr val="bg1"/>
              </a:solidFill>
              <a:ea typeface="华文细黑" panose="02010600040101010101" pitchFamily="2" charset="-122"/>
            </a:endParaRPr>
          </a:p>
        </p:txBody>
      </p:sp>
      <p:sp>
        <p:nvSpPr>
          <p:cNvPr id="35" name="文本框 2"/>
          <p:cNvSpPr txBox="1">
            <a:spLocks noChangeArrowheads="1"/>
          </p:cNvSpPr>
          <p:nvPr/>
        </p:nvSpPr>
        <p:spPr bwMode="auto">
          <a:xfrm>
            <a:off x="6563736" y="51470"/>
            <a:ext cx="102310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9pPr>
          </a:lstStyle>
          <a:p>
            <a:pPr algn="ctr" eaLnBrk="1" hangingPunct="1"/>
            <a:r>
              <a:rPr lang="zh-CN" altLang="en-US" sz="1200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研究过程</a:t>
            </a:r>
            <a:endParaRPr lang="zh-CN" altLang="en-US" sz="1200" dirty="0">
              <a:solidFill>
                <a:schemeClr val="bg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6775247" y="268074"/>
            <a:ext cx="6000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>
                <a:solidFill>
                  <a:schemeClr val="bg1"/>
                </a:solidFill>
                <a:ea typeface="华文细黑" panose="02010600040101010101" pitchFamily="2" charset="-122"/>
              </a:rPr>
              <a:t>Part four</a:t>
            </a:r>
            <a:endParaRPr lang="zh-CN" altLang="en-US" sz="800" dirty="0">
              <a:solidFill>
                <a:schemeClr val="bg1"/>
              </a:solidFill>
              <a:ea typeface="华文细黑" panose="02010600040101010101" pitchFamily="2" charset="-122"/>
            </a:endParaRPr>
          </a:p>
        </p:txBody>
      </p:sp>
      <p:sp>
        <p:nvSpPr>
          <p:cNvPr id="37" name="文本框 2"/>
          <p:cNvSpPr txBox="1">
            <a:spLocks noChangeArrowheads="1"/>
          </p:cNvSpPr>
          <p:nvPr/>
        </p:nvSpPr>
        <p:spPr bwMode="auto">
          <a:xfrm>
            <a:off x="7762806" y="51470"/>
            <a:ext cx="102310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9pPr>
          </a:lstStyle>
          <a:p>
            <a:pPr algn="ctr" eaLnBrk="1" hangingPunct="1"/>
            <a:r>
              <a:rPr lang="zh-CN" altLang="en-US" sz="1200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研究结论</a:t>
            </a:r>
            <a:endParaRPr lang="zh-CN" altLang="en-US" sz="1200" dirty="0">
              <a:solidFill>
                <a:schemeClr val="bg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7927878" y="268074"/>
            <a:ext cx="69296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>
                <a:solidFill>
                  <a:schemeClr val="bg1"/>
                </a:solidFill>
                <a:ea typeface="华文细黑" panose="02010600040101010101" pitchFamily="2" charset="-122"/>
              </a:rPr>
              <a:t>Part five</a:t>
            </a:r>
            <a:endParaRPr lang="zh-CN" altLang="en-US" sz="800" dirty="0">
              <a:solidFill>
                <a:schemeClr val="bg1"/>
              </a:solidFill>
              <a:ea typeface="华文细黑" panose="02010600040101010101" pitchFamily="2" charset="-122"/>
            </a:endParaRPr>
          </a:p>
        </p:txBody>
      </p:sp>
      <p:pic>
        <p:nvPicPr>
          <p:cNvPr id="63" name="图片 6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32335"/>
            <a:ext cx="555600" cy="463926"/>
          </a:xfrm>
          <a:prstGeom prst="rect">
            <a:avLst/>
          </a:prstGeom>
        </p:spPr>
      </p:pic>
      <p:sp>
        <p:nvSpPr>
          <p:cNvPr id="64" name="矩形 63"/>
          <p:cNvSpPr/>
          <p:nvPr/>
        </p:nvSpPr>
        <p:spPr>
          <a:xfrm>
            <a:off x="0" y="1"/>
            <a:ext cx="9144000" cy="5627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文本框 65"/>
          <p:cNvSpPr txBox="1"/>
          <p:nvPr/>
        </p:nvSpPr>
        <p:spPr>
          <a:xfrm>
            <a:off x="3556399" y="285330"/>
            <a:ext cx="561801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大连海事大学 </a:t>
            </a:r>
            <a:r>
              <a:rPr lang="en-US" altLang="zh-CN" sz="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- </a:t>
            </a:r>
            <a:r>
              <a:rPr lang="zh-CN" altLang="en-US" sz="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电航学社 </a:t>
            </a:r>
            <a:r>
              <a:rPr lang="en-US" altLang="zh-CN" sz="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- </a:t>
            </a:r>
            <a:r>
              <a:rPr lang="zh-CN" altLang="en-US" sz="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智能认知与数据计算部</a:t>
            </a:r>
            <a:r>
              <a:rPr lang="en-US" altLang="zh-CN" sz="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(</a:t>
            </a:r>
            <a:r>
              <a:rPr lang="en-US" altLang="zh-CN" sz="800" dirty="0" err="1">
                <a:solidFill>
                  <a:schemeClr val="bg1"/>
                </a:solidFill>
                <a:latin typeface="Bahnschrift Light Condensed" panose="020B0502040204020203" pitchFamily="34" charset="0"/>
              </a:rPr>
              <a:t>ICDC</a:t>
            </a:r>
            <a:r>
              <a:rPr lang="en-US" altLang="zh-CN" sz="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) </a:t>
            </a:r>
            <a:endParaRPr lang="zh-CN" altLang="en-US" sz="800" dirty="0">
              <a:solidFill>
                <a:schemeClr val="bg1"/>
              </a:solidFill>
              <a:latin typeface="Bahnschrift Light Condensed" panose="020B0502040204020203" pitchFamily="34" charset="0"/>
            </a:endParaRPr>
          </a:p>
        </p:txBody>
      </p:sp>
      <p:pic>
        <p:nvPicPr>
          <p:cNvPr id="67" name="图片 66"/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0259A8"/>
              </a:clrFrom>
              <a:clrTo>
                <a:srgbClr val="0259A8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12" t="5969" r="5271" b="5139"/>
          <a:stretch>
            <a:fillRect/>
          </a:stretch>
        </p:blipFill>
        <p:spPr>
          <a:xfrm>
            <a:off x="584890" y="67439"/>
            <a:ext cx="432106" cy="440725"/>
          </a:xfrm>
          <a:prstGeom prst="rect">
            <a:avLst/>
          </a:prstGeom>
        </p:spPr>
      </p:pic>
      <p:sp>
        <p:nvSpPr>
          <p:cNvPr id="69" name="矩形 68"/>
          <p:cNvSpPr/>
          <p:nvPr/>
        </p:nvSpPr>
        <p:spPr>
          <a:xfrm>
            <a:off x="0" y="4858138"/>
            <a:ext cx="9144000" cy="2883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6" y="1"/>
            <a:ext cx="557630" cy="555526"/>
          </a:xfrm>
          <a:prstGeom prst="rect">
            <a:avLst/>
          </a:prstGeom>
        </p:spPr>
      </p:pic>
      <p:sp>
        <p:nvSpPr>
          <p:cNvPr id="62" name="文本框 61"/>
          <p:cNvSpPr txBox="1"/>
          <p:nvPr/>
        </p:nvSpPr>
        <p:spPr>
          <a:xfrm>
            <a:off x="52802" y="4902280"/>
            <a:ext cx="91440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an.hongjun@foxmail.com</a:t>
            </a:r>
            <a:r>
              <a:rPr lang="en-US" altLang="zh-CN" sz="7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| Copyright © Intelligent Cognition and Data Computing department(</a:t>
            </a:r>
            <a:r>
              <a:rPr lang="en-US" altLang="zh-CN" sz="7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ICDC</a:t>
            </a:r>
            <a:r>
              <a:rPr lang="en-US" altLang="zh-CN" sz="7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), </a:t>
            </a:r>
            <a:r>
              <a:rPr lang="en-US" altLang="zh-CN" sz="7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Dianhang</a:t>
            </a:r>
            <a:r>
              <a:rPr lang="en-US" altLang="zh-CN" sz="7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Association, Dalian Maritime University. All rights reserved. </a:t>
            </a:r>
            <a:endParaRPr lang="zh-CN" altLang="en-US" sz="7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4960072" y="61224"/>
            <a:ext cx="418085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050" dirty="0">
                <a:solidFill>
                  <a:schemeClr val="bg1"/>
                </a:solidFill>
                <a:latin typeface="+mn-ea"/>
              </a:rPr>
              <a:t>2021-2022</a:t>
            </a:r>
            <a:r>
              <a:rPr lang="zh-CN" altLang="en-US" sz="1050" dirty="0">
                <a:solidFill>
                  <a:schemeClr val="bg1"/>
                </a:solidFill>
                <a:latin typeface="+mn-ea"/>
              </a:rPr>
              <a:t>学年第二学期培训</a:t>
            </a:r>
            <a:endParaRPr lang="zh-CN" altLang="en-US" sz="1050" dirty="0">
              <a:solidFill>
                <a:schemeClr val="bg1"/>
              </a:solidFill>
              <a:latin typeface="+mn-ea"/>
            </a:endParaRPr>
          </a:p>
        </p:txBody>
      </p:sp>
      <p:grpSp>
        <p:nvGrpSpPr>
          <p:cNvPr id="41" name="组合 40"/>
          <p:cNvGrpSpPr/>
          <p:nvPr/>
        </p:nvGrpSpPr>
        <p:grpSpPr>
          <a:xfrm>
            <a:off x="683439" y="915608"/>
            <a:ext cx="7769225" cy="2450465"/>
            <a:chOff x="2954339" y="1279908"/>
            <a:chExt cx="7423912" cy="2306767"/>
          </a:xfrm>
        </p:grpSpPr>
        <p:sp>
          <p:nvSpPr>
            <p:cNvPr id="42" name="矩形 41"/>
            <p:cNvSpPr>
              <a:spLocks noChangeArrowheads="1"/>
            </p:cNvSpPr>
            <p:nvPr/>
          </p:nvSpPr>
          <p:spPr bwMode="auto">
            <a:xfrm>
              <a:off x="2954339" y="1694755"/>
              <a:ext cx="7423912" cy="18919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200" dirty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原变换为：</a:t>
              </a:r>
              <a:endParaRPr lang="zh-CN" altLang="en-US" sz="12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30000"/>
                </a:lnSpc>
              </a:pPr>
              <a:endParaRPr lang="zh-CN" altLang="en-US" sz="12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30000"/>
                </a:lnSpc>
              </a:pPr>
              <a:endParaRPr lang="zh-CN" altLang="en-US" sz="12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30000"/>
                </a:lnSpc>
              </a:pPr>
              <a:endParaRPr lang="zh-CN" altLang="en-US" sz="12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30000"/>
                </a:lnSpc>
              </a:pPr>
              <a:endParaRPr lang="zh-CN" altLang="en-US" sz="12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30000"/>
                </a:lnSpc>
              </a:pPr>
              <a:endParaRPr lang="zh-CN" altLang="en-US" sz="12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30000"/>
                </a:lnSpc>
              </a:pPr>
              <a:r>
                <a:rPr lang="zh-CN" altLang="en-US" sz="1200" dirty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求其逆变换：</a:t>
              </a:r>
              <a:endParaRPr lang="zh-CN" altLang="en-US" sz="12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30000"/>
                </a:lnSpc>
              </a:pPr>
              <a:endParaRPr lang="zh-CN" altLang="en-US" sz="12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3" name="矩形 42"/>
            <p:cNvSpPr/>
            <p:nvPr/>
          </p:nvSpPr>
          <p:spPr>
            <a:xfrm>
              <a:off x="2963100" y="1279908"/>
              <a:ext cx="1048510" cy="34670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缩放变换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aphicFrame>
        <p:nvGraphicFramePr>
          <p:cNvPr id="14" name="对象 13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1403985" y="1923415"/>
          <a:ext cx="1642110" cy="6242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" r:id="rId4" imgW="1270000" imgH="482600" progId="Equation.KSEE3">
                  <p:embed/>
                </p:oleObj>
              </mc:Choice>
              <mc:Fallback>
                <p:oleObj name="" r:id="rId4" imgW="1270000" imgH="482600" progId="Equation.KSEE3">
                  <p:embed/>
                  <p:pic>
                    <p:nvPicPr>
                      <p:cNvPr id="0" name="图片 1025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403985" y="1923415"/>
                        <a:ext cx="1642110" cy="6242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2183765" y="3291840"/>
          <a:ext cx="1774190" cy="6737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" name="" r:id="rId6" imgW="1371600" imgH="520700" progId="Equation.KSEE3">
                  <p:embed/>
                </p:oleObj>
              </mc:Choice>
              <mc:Fallback>
                <p:oleObj name="" r:id="rId6" imgW="1371600" imgH="520700" progId="Equation.KSEE3">
                  <p:embed/>
                  <p:pic>
                    <p:nvPicPr>
                      <p:cNvPr id="0" name="图片 1025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183765" y="3291840"/>
                        <a:ext cx="1774190" cy="6737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框 2"/>
          <p:cNvSpPr txBox="1">
            <a:spLocks noChangeArrowheads="1"/>
          </p:cNvSpPr>
          <p:nvPr/>
        </p:nvSpPr>
        <p:spPr bwMode="auto">
          <a:xfrm>
            <a:off x="2875059" y="51470"/>
            <a:ext cx="111456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9pPr>
          </a:lstStyle>
          <a:p>
            <a:pPr algn="ctr" eaLnBrk="1" hangingPunct="1"/>
            <a:r>
              <a:rPr lang="zh-CN" altLang="en-US" sz="1200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课题综述</a:t>
            </a:r>
            <a:endParaRPr lang="zh-CN" altLang="en-US" sz="1200" dirty="0">
              <a:solidFill>
                <a:schemeClr val="bg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3108343" y="467116"/>
            <a:ext cx="648000" cy="89060"/>
            <a:chOff x="1977863" y="380438"/>
            <a:chExt cx="576000" cy="89060"/>
          </a:xfrm>
          <a:solidFill>
            <a:schemeClr val="accent1"/>
          </a:solidFill>
        </p:grpSpPr>
        <p:sp>
          <p:nvSpPr>
            <p:cNvPr id="28" name="矩形 27"/>
            <p:cNvSpPr/>
            <p:nvPr/>
          </p:nvSpPr>
          <p:spPr>
            <a:xfrm>
              <a:off x="1977863" y="433498"/>
              <a:ext cx="576000" cy="3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9" name="等腰三角形 28"/>
            <p:cNvSpPr/>
            <p:nvPr/>
          </p:nvSpPr>
          <p:spPr>
            <a:xfrm>
              <a:off x="2219439" y="380438"/>
              <a:ext cx="96000" cy="54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30" name="文本框 29"/>
          <p:cNvSpPr txBox="1"/>
          <p:nvPr/>
        </p:nvSpPr>
        <p:spPr>
          <a:xfrm>
            <a:off x="3132302" y="268074"/>
            <a:ext cx="6000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>
                <a:solidFill>
                  <a:schemeClr val="bg1"/>
                </a:solidFill>
                <a:ea typeface="华文细黑" panose="02010600040101010101" pitchFamily="2" charset="-122"/>
              </a:rPr>
              <a:t>Part one</a:t>
            </a:r>
            <a:endParaRPr lang="zh-CN" altLang="en-US" sz="800" dirty="0">
              <a:solidFill>
                <a:schemeClr val="bg1"/>
              </a:solidFill>
              <a:ea typeface="华文细黑" panose="02010600040101010101" pitchFamily="2" charset="-122"/>
            </a:endParaRPr>
          </a:p>
        </p:txBody>
      </p:sp>
      <p:sp>
        <p:nvSpPr>
          <p:cNvPr id="31" name="文本框 2"/>
          <p:cNvSpPr txBox="1">
            <a:spLocks noChangeArrowheads="1"/>
          </p:cNvSpPr>
          <p:nvPr/>
        </p:nvSpPr>
        <p:spPr bwMode="auto">
          <a:xfrm>
            <a:off x="4165594" y="51470"/>
            <a:ext cx="102310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9pPr>
          </a:lstStyle>
          <a:p>
            <a:pPr algn="ctr" eaLnBrk="1" hangingPunct="1"/>
            <a:r>
              <a:rPr lang="zh-CN" altLang="en-US" sz="1200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目前现状</a:t>
            </a:r>
            <a:endParaRPr lang="zh-CN" altLang="en-US" sz="1200" dirty="0">
              <a:solidFill>
                <a:schemeClr val="bg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4377105" y="268074"/>
            <a:ext cx="6000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>
                <a:solidFill>
                  <a:schemeClr val="bg1"/>
                </a:solidFill>
                <a:ea typeface="华文细黑" panose="02010600040101010101" pitchFamily="2" charset="-122"/>
              </a:rPr>
              <a:t>Part two</a:t>
            </a:r>
            <a:endParaRPr lang="zh-CN" altLang="en-US" sz="800" dirty="0">
              <a:solidFill>
                <a:schemeClr val="bg1"/>
              </a:solidFill>
              <a:ea typeface="华文细黑" panose="02010600040101010101" pitchFamily="2" charset="-122"/>
            </a:endParaRPr>
          </a:p>
        </p:txBody>
      </p:sp>
      <p:sp>
        <p:nvSpPr>
          <p:cNvPr id="33" name="文本框 2"/>
          <p:cNvSpPr txBox="1">
            <a:spLocks noChangeArrowheads="1"/>
          </p:cNvSpPr>
          <p:nvPr/>
        </p:nvSpPr>
        <p:spPr bwMode="auto">
          <a:xfrm>
            <a:off x="5364665" y="51470"/>
            <a:ext cx="102310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9pPr>
          </a:lstStyle>
          <a:p>
            <a:pPr algn="ctr" eaLnBrk="1" hangingPunct="1"/>
            <a:r>
              <a:rPr lang="zh-CN" altLang="en-US" sz="1200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研究目标</a:t>
            </a:r>
            <a:endParaRPr lang="zh-CN" altLang="en-US" sz="1200" dirty="0">
              <a:solidFill>
                <a:schemeClr val="bg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5533936" y="268074"/>
            <a:ext cx="64232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>
                <a:solidFill>
                  <a:schemeClr val="bg1"/>
                </a:solidFill>
                <a:ea typeface="华文细黑" panose="02010600040101010101" pitchFamily="2" charset="-122"/>
              </a:rPr>
              <a:t>Part three</a:t>
            </a:r>
            <a:endParaRPr lang="zh-CN" altLang="en-US" sz="800" dirty="0">
              <a:solidFill>
                <a:schemeClr val="bg1"/>
              </a:solidFill>
              <a:ea typeface="华文细黑" panose="02010600040101010101" pitchFamily="2" charset="-122"/>
            </a:endParaRPr>
          </a:p>
        </p:txBody>
      </p:sp>
      <p:sp>
        <p:nvSpPr>
          <p:cNvPr id="35" name="文本框 2"/>
          <p:cNvSpPr txBox="1">
            <a:spLocks noChangeArrowheads="1"/>
          </p:cNvSpPr>
          <p:nvPr/>
        </p:nvSpPr>
        <p:spPr bwMode="auto">
          <a:xfrm>
            <a:off x="6563736" y="51470"/>
            <a:ext cx="102310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9pPr>
          </a:lstStyle>
          <a:p>
            <a:pPr algn="ctr" eaLnBrk="1" hangingPunct="1"/>
            <a:r>
              <a:rPr lang="zh-CN" altLang="en-US" sz="1200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研究过程</a:t>
            </a:r>
            <a:endParaRPr lang="zh-CN" altLang="en-US" sz="1200" dirty="0">
              <a:solidFill>
                <a:schemeClr val="bg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6775247" y="268074"/>
            <a:ext cx="6000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>
                <a:solidFill>
                  <a:schemeClr val="bg1"/>
                </a:solidFill>
                <a:ea typeface="华文细黑" panose="02010600040101010101" pitchFamily="2" charset="-122"/>
              </a:rPr>
              <a:t>Part four</a:t>
            </a:r>
            <a:endParaRPr lang="zh-CN" altLang="en-US" sz="800" dirty="0">
              <a:solidFill>
                <a:schemeClr val="bg1"/>
              </a:solidFill>
              <a:ea typeface="华文细黑" panose="02010600040101010101" pitchFamily="2" charset="-122"/>
            </a:endParaRPr>
          </a:p>
        </p:txBody>
      </p:sp>
      <p:sp>
        <p:nvSpPr>
          <p:cNvPr id="37" name="文本框 2"/>
          <p:cNvSpPr txBox="1">
            <a:spLocks noChangeArrowheads="1"/>
          </p:cNvSpPr>
          <p:nvPr/>
        </p:nvSpPr>
        <p:spPr bwMode="auto">
          <a:xfrm>
            <a:off x="7762806" y="51470"/>
            <a:ext cx="102310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9pPr>
          </a:lstStyle>
          <a:p>
            <a:pPr algn="ctr" eaLnBrk="1" hangingPunct="1"/>
            <a:r>
              <a:rPr lang="zh-CN" altLang="en-US" sz="1200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研究结论</a:t>
            </a:r>
            <a:endParaRPr lang="zh-CN" altLang="en-US" sz="1200" dirty="0">
              <a:solidFill>
                <a:schemeClr val="bg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7927878" y="268074"/>
            <a:ext cx="69296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>
                <a:solidFill>
                  <a:schemeClr val="bg1"/>
                </a:solidFill>
                <a:ea typeface="华文细黑" panose="02010600040101010101" pitchFamily="2" charset="-122"/>
              </a:rPr>
              <a:t>Part five</a:t>
            </a:r>
            <a:endParaRPr lang="zh-CN" altLang="en-US" sz="800" dirty="0">
              <a:solidFill>
                <a:schemeClr val="bg1"/>
              </a:solidFill>
              <a:ea typeface="华文细黑" panose="02010600040101010101" pitchFamily="2" charset="-122"/>
            </a:endParaRPr>
          </a:p>
        </p:txBody>
      </p:sp>
      <p:pic>
        <p:nvPicPr>
          <p:cNvPr id="63" name="图片 6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32335"/>
            <a:ext cx="555600" cy="463926"/>
          </a:xfrm>
          <a:prstGeom prst="rect">
            <a:avLst/>
          </a:prstGeom>
        </p:spPr>
      </p:pic>
      <p:sp>
        <p:nvSpPr>
          <p:cNvPr id="64" name="矩形 63"/>
          <p:cNvSpPr/>
          <p:nvPr/>
        </p:nvSpPr>
        <p:spPr>
          <a:xfrm>
            <a:off x="0" y="1"/>
            <a:ext cx="9144000" cy="5627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文本框 65"/>
          <p:cNvSpPr txBox="1"/>
          <p:nvPr/>
        </p:nvSpPr>
        <p:spPr>
          <a:xfrm>
            <a:off x="3556399" y="285330"/>
            <a:ext cx="561801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大连海事大学 </a:t>
            </a:r>
            <a:r>
              <a:rPr lang="en-US" altLang="zh-CN" sz="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- </a:t>
            </a:r>
            <a:r>
              <a:rPr lang="zh-CN" altLang="en-US" sz="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电航学社 </a:t>
            </a:r>
            <a:r>
              <a:rPr lang="en-US" altLang="zh-CN" sz="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- </a:t>
            </a:r>
            <a:r>
              <a:rPr lang="zh-CN" altLang="en-US" sz="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智能认知与数据计算部</a:t>
            </a:r>
            <a:r>
              <a:rPr lang="en-US" altLang="zh-CN" sz="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(</a:t>
            </a:r>
            <a:r>
              <a:rPr lang="en-US" altLang="zh-CN" sz="800" dirty="0" err="1">
                <a:solidFill>
                  <a:schemeClr val="bg1"/>
                </a:solidFill>
                <a:latin typeface="Bahnschrift Light Condensed" panose="020B0502040204020203" pitchFamily="34" charset="0"/>
              </a:rPr>
              <a:t>ICDC</a:t>
            </a:r>
            <a:r>
              <a:rPr lang="en-US" altLang="zh-CN" sz="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) </a:t>
            </a:r>
            <a:endParaRPr lang="zh-CN" altLang="en-US" sz="800" dirty="0">
              <a:solidFill>
                <a:schemeClr val="bg1"/>
              </a:solidFill>
              <a:latin typeface="Bahnschrift Light Condensed" panose="020B0502040204020203" pitchFamily="34" charset="0"/>
            </a:endParaRPr>
          </a:p>
        </p:txBody>
      </p:sp>
      <p:pic>
        <p:nvPicPr>
          <p:cNvPr id="67" name="图片 66"/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0259A8"/>
              </a:clrFrom>
              <a:clrTo>
                <a:srgbClr val="0259A8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12" t="5969" r="5271" b="5139"/>
          <a:stretch>
            <a:fillRect/>
          </a:stretch>
        </p:blipFill>
        <p:spPr>
          <a:xfrm>
            <a:off x="584890" y="67439"/>
            <a:ext cx="432106" cy="440725"/>
          </a:xfrm>
          <a:prstGeom prst="rect">
            <a:avLst/>
          </a:prstGeom>
        </p:spPr>
      </p:pic>
      <p:sp>
        <p:nvSpPr>
          <p:cNvPr id="69" name="矩形 68"/>
          <p:cNvSpPr/>
          <p:nvPr/>
        </p:nvSpPr>
        <p:spPr>
          <a:xfrm>
            <a:off x="0" y="4858138"/>
            <a:ext cx="9144000" cy="2883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6" y="1"/>
            <a:ext cx="557630" cy="555526"/>
          </a:xfrm>
          <a:prstGeom prst="rect">
            <a:avLst/>
          </a:prstGeom>
        </p:spPr>
      </p:pic>
      <p:sp>
        <p:nvSpPr>
          <p:cNvPr id="62" name="文本框 61"/>
          <p:cNvSpPr txBox="1"/>
          <p:nvPr/>
        </p:nvSpPr>
        <p:spPr>
          <a:xfrm>
            <a:off x="52802" y="4902280"/>
            <a:ext cx="91440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an.hongjun@foxmail.com</a:t>
            </a:r>
            <a:r>
              <a:rPr lang="en-US" altLang="zh-CN" sz="7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| Copyright © Intelligent Cognition and Data Computing department(</a:t>
            </a:r>
            <a:r>
              <a:rPr lang="en-US" altLang="zh-CN" sz="7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ICDC</a:t>
            </a:r>
            <a:r>
              <a:rPr lang="en-US" altLang="zh-CN" sz="7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), </a:t>
            </a:r>
            <a:r>
              <a:rPr lang="en-US" altLang="zh-CN" sz="7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Dianhang</a:t>
            </a:r>
            <a:r>
              <a:rPr lang="en-US" altLang="zh-CN" sz="7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Association, Dalian Maritime University. All rights reserved. </a:t>
            </a:r>
            <a:endParaRPr lang="zh-CN" altLang="en-US" sz="7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4960072" y="61224"/>
            <a:ext cx="418085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050" dirty="0">
                <a:solidFill>
                  <a:schemeClr val="bg1"/>
                </a:solidFill>
                <a:latin typeface="+mn-ea"/>
              </a:rPr>
              <a:t>2021-2022</a:t>
            </a:r>
            <a:r>
              <a:rPr lang="zh-CN" altLang="en-US" sz="1050" dirty="0">
                <a:solidFill>
                  <a:schemeClr val="bg1"/>
                </a:solidFill>
                <a:latin typeface="+mn-ea"/>
              </a:rPr>
              <a:t>学年第二学期培训</a:t>
            </a:r>
            <a:endParaRPr lang="zh-CN" altLang="en-US" sz="1050" dirty="0">
              <a:solidFill>
                <a:schemeClr val="bg1"/>
              </a:solidFill>
              <a:latin typeface="+mn-ea"/>
            </a:endParaRPr>
          </a:p>
        </p:txBody>
      </p:sp>
      <p:grpSp>
        <p:nvGrpSpPr>
          <p:cNvPr id="41" name="组合 40"/>
          <p:cNvGrpSpPr/>
          <p:nvPr/>
        </p:nvGrpSpPr>
        <p:grpSpPr>
          <a:xfrm>
            <a:off x="683439" y="915608"/>
            <a:ext cx="4775835" cy="2689860"/>
            <a:chOff x="2954339" y="1279908"/>
            <a:chExt cx="4563567" cy="2532123"/>
          </a:xfrm>
        </p:grpSpPr>
        <p:sp>
          <p:nvSpPr>
            <p:cNvPr id="42" name="矩形 41"/>
            <p:cNvSpPr>
              <a:spLocks noChangeArrowheads="1"/>
            </p:cNvSpPr>
            <p:nvPr/>
          </p:nvSpPr>
          <p:spPr bwMode="auto">
            <a:xfrm>
              <a:off x="2954339" y="1694755"/>
              <a:ext cx="4563567" cy="21172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endParaRPr lang="zh-CN" altLang="en-US" sz="12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30000"/>
                </a:lnSpc>
              </a:pPr>
              <a:endParaRPr lang="zh-CN" altLang="en-US" sz="12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30000"/>
                </a:lnSpc>
              </a:pPr>
              <a:endParaRPr lang="zh-CN" altLang="en-US" sz="12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30000"/>
                </a:lnSpc>
              </a:pPr>
              <a:endParaRPr lang="zh-CN" altLang="en-US" sz="12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30000"/>
                </a:lnSpc>
              </a:pPr>
              <a:endParaRPr lang="zh-CN" altLang="en-US" sz="12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30000"/>
                </a:lnSpc>
              </a:pPr>
              <a:endParaRPr lang="zh-CN" altLang="en-US" sz="12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30000"/>
                </a:lnSpc>
              </a:pPr>
              <a:endParaRPr lang="zh-CN" altLang="en-US" sz="12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30000"/>
                </a:lnSpc>
              </a:pPr>
              <a:endParaRPr lang="zh-CN" altLang="en-US" sz="12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30000"/>
                </a:lnSpc>
              </a:pPr>
              <a:endParaRPr lang="zh-CN" altLang="en-US" sz="12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3" name="矩形 42"/>
            <p:cNvSpPr/>
            <p:nvPr/>
          </p:nvSpPr>
          <p:spPr>
            <a:xfrm>
              <a:off x="2963100" y="1279908"/>
              <a:ext cx="296107" cy="34670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683439" y="915608"/>
            <a:ext cx="7769225" cy="3409315"/>
            <a:chOff x="2954339" y="1279908"/>
            <a:chExt cx="7423912" cy="3209389"/>
          </a:xfrm>
        </p:grpSpPr>
        <p:sp>
          <p:nvSpPr>
            <p:cNvPr id="3" name="矩形 2"/>
            <p:cNvSpPr>
              <a:spLocks noChangeArrowheads="1"/>
            </p:cNvSpPr>
            <p:nvPr/>
          </p:nvSpPr>
          <p:spPr bwMode="auto">
            <a:xfrm>
              <a:off x="2954339" y="1694755"/>
              <a:ext cx="7423912" cy="27945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p>
              <a:pPr>
                <a:lnSpc>
                  <a:spcPct val="130000"/>
                </a:lnSpc>
              </a:pPr>
              <a:endParaRPr lang="en-US" altLang="zh-CN" sz="1200" b="1" dirty="0">
                <a:solidFill>
                  <a:sysClr val="windowText" lastClr="000000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endParaRPr>
            </a:p>
            <a:p>
              <a:pPr>
                <a:lnSpc>
                  <a:spcPct val="130000"/>
                </a:lnSpc>
              </a:pPr>
              <a:r>
                <a:rPr lang="en-US" altLang="zh-CN" sz="1200" b="1" dirty="0">
                  <a:solidFill>
                    <a:sysClr val="windowText" lastClr="000000"/>
                  </a:solidFill>
                  <a:latin typeface="Times New Roman" panose="02020603050405020304" charset="0"/>
                  <a:ea typeface="微软雅黑" panose="020B0503020204020204" pitchFamily="34" charset="-122"/>
                  <a:cs typeface="Times New Roman" panose="02020603050405020304" charset="0"/>
                </a:rPr>
                <a:t>Input:</a:t>
              </a:r>
              <a:r>
                <a:rPr lang="en-US" altLang="zh-CN" sz="1200" dirty="0">
                  <a:solidFill>
                    <a:sysClr val="windowText" lastClr="000000"/>
                  </a:solidFill>
                  <a:latin typeface="Times New Roman" panose="02020603050405020304" charset="0"/>
                  <a:ea typeface="微软雅黑" panose="020B0503020204020204" pitchFamily="34" charset="-122"/>
                  <a:cs typeface="Times New Roman" panose="02020603050405020304" charset="0"/>
                </a:rPr>
                <a:t> </a:t>
              </a:r>
              <a:r>
                <a:rPr lang="en-US" altLang="zh-CN" sz="1200" i="1" dirty="0">
                  <a:solidFill>
                    <a:sysClr val="windowText" lastClr="000000"/>
                  </a:solidFill>
                  <a:latin typeface="Times New Roman" panose="02020603050405020304" charset="0"/>
                  <a:ea typeface="微软雅黑" panose="020B0503020204020204" pitchFamily="34" charset="-122"/>
                  <a:cs typeface="Times New Roman" panose="02020603050405020304" charset="0"/>
                </a:rPr>
                <a:t>src_image</a:t>
              </a:r>
              <a:r>
                <a:rPr lang="en-US" altLang="zh-CN" sz="1200" dirty="0">
                  <a:solidFill>
                    <a:sysClr val="windowText" lastClr="000000"/>
                  </a:solidFill>
                  <a:latin typeface="Times New Roman" panose="02020603050405020304" charset="0"/>
                  <a:ea typeface="微软雅黑" panose="020B0503020204020204" pitchFamily="34" charset="-122"/>
                  <a:cs typeface="Times New Roman" panose="02020603050405020304" charset="0"/>
                </a:rPr>
                <a:t>, </a:t>
              </a:r>
              <a:r>
                <a:rPr lang="en-US" altLang="zh-CN" sz="1200" i="1" dirty="0">
                  <a:solidFill>
                    <a:sysClr val="windowText" lastClr="000000"/>
                  </a:solidFill>
                  <a:latin typeface="Times New Roman" panose="02020603050405020304" charset="0"/>
                  <a:ea typeface="微软雅黑" panose="020B0503020204020204" pitchFamily="34" charset="-122"/>
                  <a:cs typeface="Times New Roman" panose="02020603050405020304" charset="0"/>
                </a:rPr>
                <a:t>dst_shape</a:t>
              </a:r>
              <a:endParaRPr lang="en-US" altLang="zh-CN" sz="1200" dirty="0">
                <a:solidFill>
                  <a:sysClr val="windowText" lastClr="000000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endParaRPr>
            </a:p>
            <a:p>
              <a:pPr>
                <a:lnSpc>
                  <a:spcPct val="130000"/>
                </a:lnSpc>
              </a:pPr>
              <a:r>
                <a:rPr lang="en-US" altLang="zh-CN" sz="1200" i="1" dirty="0">
                  <a:solidFill>
                    <a:sysClr val="windowText" lastClr="000000"/>
                  </a:solidFill>
                  <a:latin typeface="Times New Roman" panose="02020603050405020304" charset="0"/>
                  <a:ea typeface="微软雅黑" panose="020B0503020204020204" pitchFamily="34" charset="-122"/>
                  <a:cs typeface="Times New Roman" panose="02020603050405020304" charset="0"/>
                </a:rPr>
                <a:t>src_shape </a:t>
              </a:r>
              <a:r>
                <a:rPr lang="en-US" altLang="zh-CN" sz="1200" dirty="0">
                  <a:solidFill>
                    <a:sysClr val="windowText" lastClr="000000"/>
                  </a:solidFill>
                  <a:latin typeface="Times New Roman" panose="02020603050405020304" charset="0"/>
                  <a:ea typeface="微软雅黑" panose="020B0503020204020204" pitchFamily="34" charset="-122"/>
                  <a:cs typeface="Times New Roman" panose="02020603050405020304" charset="0"/>
                </a:rPr>
                <a:t>:= </a:t>
              </a:r>
              <a:r>
                <a:rPr lang="en-US" altLang="zh-CN" sz="1200" i="1" dirty="0">
                  <a:solidFill>
                    <a:sysClr val="windowText" lastClr="000000"/>
                  </a:solidFill>
                  <a:latin typeface="Times New Roman" panose="02020603050405020304" charset="0"/>
                  <a:ea typeface="微软雅黑" panose="020B0503020204020204" pitchFamily="34" charset="-122"/>
                  <a:cs typeface="Times New Roman" panose="02020603050405020304" charset="0"/>
                </a:rPr>
                <a:t>src_image.</a:t>
              </a:r>
              <a:r>
                <a:rPr lang="en-US" altLang="zh-CN" sz="1200" dirty="0">
                  <a:solidFill>
                    <a:sysClr val="windowText" lastClr="000000"/>
                  </a:solidFill>
                  <a:latin typeface="Times New Roman" panose="02020603050405020304" charset="0"/>
                  <a:ea typeface="微软雅黑" panose="020B0503020204020204" pitchFamily="34" charset="-122"/>
                  <a:cs typeface="Times New Roman" panose="02020603050405020304" charset="0"/>
                </a:rPr>
                <a:t>shape</a:t>
              </a:r>
              <a:endParaRPr lang="en-US" altLang="zh-CN" sz="1200" i="1" dirty="0">
                <a:solidFill>
                  <a:sysClr val="windowText" lastClr="000000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endParaRPr>
            </a:p>
            <a:p>
              <a:pPr>
                <a:lnSpc>
                  <a:spcPct val="130000"/>
                </a:lnSpc>
              </a:pPr>
              <a:r>
                <a:rPr lang="en-US" altLang="zh-CN" sz="1200" i="1" dirty="0">
                  <a:solidFill>
                    <a:sysClr val="windowText" lastClr="000000"/>
                  </a:solidFill>
                  <a:latin typeface="Times New Roman" panose="02020603050405020304" charset="0"/>
                  <a:ea typeface="微软雅黑" panose="020B0503020204020204" pitchFamily="34" charset="-122"/>
                  <a:cs typeface="Times New Roman" panose="02020603050405020304" charset="0"/>
                </a:rPr>
                <a:t>fx </a:t>
              </a:r>
              <a:r>
                <a:rPr lang="en-US" altLang="zh-CN" sz="1200" dirty="0">
                  <a:solidFill>
                    <a:sysClr val="windowText" lastClr="000000"/>
                  </a:solidFill>
                  <a:latin typeface="Times New Roman" panose="02020603050405020304" charset="0"/>
                  <a:ea typeface="微软雅黑" panose="020B0503020204020204" pitchFamily="34" charset="-122"/>
                  <a:cs typeface="Times New Roman" panose="02020603050405020304" charset="0"/>
                </a:rPr>
                <a:t>:=</a:t>
              </a:r>
              <a:r>
                <a:rPr lang="en-US" altLang="zh-CN" sz="1200" i="1" dirty="0">
                  <a:solidFill>
                    <a:sysClr val="windowText" lastClr="000000"/>
                  </a:solidFill>
                  <a:latin typeface="Times New Roman" panose="02020603050405020304" charset="0"/>
                  <a:ea typeface="微软雅黑" panose="020B0503020204020204" pitchFamily="34" charset="-122"/>
                  <a:cs typeface="Times New Roman" panose="02020603050405020304" charset="0"/>
                </a:rPr>
                <a:t> src_shape</a:t>
              </a:r>
              <a:r>
                <a:rPr lang="en-US" altLang="zh-CN" sz="1200" dirty="0">
                  <a:solidFill>
                    <a:sysClr val="windowText" lastClr="000000"/>
                  </a:solidFill>
                  <a:latin typeface="Times New Roman" panose="02020603050405020304" charset="0"/>
                  <a:ea typeface="微软雅黑" panose="020B0503020204020204" pitchFamily="34" charset="-122"/>
                  <a:cs typeface="Times New Roman" panose="02020603050405020304" charset="0"/>
                </a:rPr>
                <a:t>[0]</a:t>
              </a:r>
              <a:r>
                <a:rPr lang="en-US" altLang="zh-CN" sz="1200" i="1" dirty="0">
                  <a:solidFill>
                    <a:sysClr val="windowText" lastClr="000000"/>
                  </a:solidFill>
                  <a:latin typeface="Times New Roman" panose="02020603050405020304" charset="0"/>
                  <a:ea typeface="微软雅黑" panose="020B0503020204020204" pitchFamily="34" charset="-122"/>
                  <a:cs typeface="Times New Roman" panose="02020603050405020304" charset="0"/>
                </a:rPr>
                <a:t> / dst_shape</a:t>
              </a:r>
              <a:r>
                <a:rPr lang="en-US" altLang="zh-CN" sz="1200" dirty="0">
                  <a:solidFill>
                    <a:sysClr val="windowText" lastClr="000000"/>
                  </a:solidFill>
                  <a:latin typeface="Times New Roman" panose="02020603050405020304" charset="0"/>
                  <a:ea typeface="微软雅黑" panose="020B0503020204020204" pitchFamily="34" charset="-122"/>
                  <a:cs typeface="Times New Roman" panose="02020603050405020304" charset="0"/>
                </a:rPr>
                <a:t>[0]</a:t>
              </a:r>
              <a:endParaRPr lang="en-US" altLang="zh-CN" sz="1200" i="1" dirty="0">
                <a:solidFill>
                  <a:sysClr val="windowText" lastClr="000000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endParaRPr>
            </a:p>
            <a:p>
              <a:pPr>
                <a:lnSpc>
                  <a:spcPct val="130000"/>
                </a:lnSpc>
              </a:pPr>
              <a:r>
                <a:rPr lang="en-US" altLang="zh-CN" sz="1200" i="1" dirty="0">
                  <a:solidFill>
                    <a:sysClr val="windowText" lastClr="000000"/>
                  </a:solidFill>
                  <a:latin typeface="Times New Roman" panose="02020603050405020304" charset="0"/>
                  <a:ea typeface="微软雅黑" panose="020B0503020204020204" pitchFamily="34" charset="-122"/>
                  <a:cs typeface="Times New Roman" panose="02020603050405020304" charset="0"/>
                </a:rPr>
                <a:t>fy</a:t>
              </a:r>
              <a:r>
                <a:rPr lang="en-US" altLang="zh-CN" sz="1200" dirty="0">
                  <a:solidFill>
                    <a:sysClr val="windowText" lastClr="000000"/>
                  </a:solidFill>
                  <a:latin typeface="Times New Roman" panose="02020603050405020304" charset="0"/>
                  <a:ea typeface="微软雅黑" panose="020B0503020204020204" pitchFamily="34" charset="-122"/>
                  <a:cs typeface="Times New Roman" panose="02020603050405020304" charset="0"/>
                </a:rPr>
                <a:t> :=</a:t>
              </a:r>
              <a:r>
                <a:rPr lang="en-US" altLang="zh-CN" sz="1200" i="1" dirty="0">
                  <a:solidFill>
                    <a:sysClr val="windowText" lastClr="000000"/>
                  </a:solidFill>
                  <a:latin typeface="Times New Roman" panose="02020603050405020304" charset="0"/>
                  <a:ea typeface="微软雅黑" panose="020B0503020204020204" pitchFamily="34" charset="-122"/>
                  <a:cs typeface="Times New Roman" panose="02020603050405020304" charset="0"/>
                </a:rPr>
                <a:t> src_shape</a:t>
              </a:r>
              <a:r>
                <a:rPr lang="en-US" altLang="zh-CN" sz="1200" dirty="0">
                  <a:solidFill>
                    <a:sysClr val="windowText" lastClr="000000"/>
                  </a:solidFill>
                  <a:latin typeface="Times New Roman" panose="02020603050405020304" charset="0"/>
                  <a:ea typeface="微软雅黑" panose="020B0503020204020204" pitchFamily="34" charset="-122"/>
                  <a:cs typeface="Times New Roman" panose="02020603050405020304" charset="0"/>
                </a:rPr>
                <a:t>[1] </a:t>
              </a:r>
              <a:r>
                <a:rPr lang="en-US" altLang="zh-CN" sz="1200" i="1" dirty="0">
                  <a:solidFill>
                    <a:sysClr val="windowText" lastClr="000000"/>
                  </a:solidFill>
                  <a:latin typeface="Times New Roman" panose="02020603050405020304" charset="0"/>
                  <a:ea typeface="微软雅黑" panose="020B0503020204020204" pitchFamily="34" charset="-122"/>
                  <a:cs typeface="Times New Roman" panose="02020603050405020304" charset="0"/>
                </a:rPr>
                <a:t>/ dst_shape</a:t>
              </a:r>
              <a:r>
                <a:rPr lang="en-US" altLang="zh-CN" sz="1200" dirty="0">
                  <a:solidFill>
                    <a:sysClr val="windowText" lastClr="000000"/>
                  </a:solidFill>
                  <a:latin typeface="Times New Roman" panose="02020603050405020304" charset="0"/>
                  <a:ea typeface="微软雅黑" panose="020B0503020204020204" pitchFamily="34" charset="-122"/>
                  <a:cs typeface="Times New Roman" panose="02020603050405020304" charset="0"/>
                </a:rPr>
                <a:t>[1]</a:t>
              </a:r>
              <a:r>
                <a:rPr lang="en-US" altLang="zh-CN" sz="1200" i="1" dirty="0">
                  <a:solidFill>
                    <a:sysClr val="windowText" lastClr="000000"/>
                  </a:solidFill>
                  <a:latin typeface="Times New Roman" panose="02020603050405020304" charset="0"/>
                  <a:ea typeface="微软雅黑" panose="020B0503020204020204" pitchFamily="34" charset="-122"/>
                  <a:cs typeface="Times New Roman" panose="02020603050405020304" charset="0"/>
                </a:rPr>
                <a:t> </a:t>
              </a:r>
              <a:endParaRPr lang="en-US" altLang="zh-CN" sz="1200" i="1" dirty="0">
                <a:solidFill>
                  <a:sysClr val="windowText" lastClr="000000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endParaRPr>
            </a:p>
            <a:p>
              <a:pPr>
                <a:lnSpc>
                  <a:spcPct val="130000"/>
                </a:lnSpc>
              </a:pPr>
              <a:r>
                <a:rPr lang="en-US" altLang="zh-CN" sz="1200" i="1" dirty="0">
                  <a:solidFill>
                    <a:sysClr val="windowText" lastClr="000000"/>
                  </a:solidFill>
                  <a:latin typeface="Times New Roman" panose="02020603050405020304" charset="0"/>
                  <a:ea typeface="微软雅黑" panose="020B0503020204020204" pitchFamily="34" charset="-122"/>
                  <a:cs typeface="Times New Roman" panose="02020603050405020304" charset="0"/>
                </a:rPr>
                <a:t>dst_image </a:t>
              </a:r>
              <a:r>
                <a:rPr lang="en-US" altLang="zh-CN" sz="1200" dirty="0">
                  <a:solidFill>
                    <a:sysClr val="windowText" lastClr="000000"/>
                  </a:solidFill>
                  <a:latin typeface="Times New Roman" panose="02020603050405020304" charset="0"/>
                  <a:ea typeface="微软雅黑" panose="020B0503020204020204" pitchFamily="34" charset="-122"/>
                  <a:cs typeface="Times New Roman" panose="02020603050405020304" charset="0"/>
                </a:rPr>
                <a:t>:=</a:t>
              </a:r>
              <a:r>
                <a:rPr lang="en-US" altLang="zh-CN" sz="1200" i="1" dirty="0">
                  <a:solidFill>
                    <a:sysClr val="windowText" lastClr="000000"/>
                  </a:solidFill>
                  <a:latin typeface="Times New Roman" panose="02020603050405020304" charset="0"/>
                  <a:ea typeface="微软雅黑" panose="020B0503020204020204" pitchFamily="34" charset="-122"/>
                  <a:cs typeface="Times New Roman" panose="02020603050405020304" charset="0"/>
                </a:rPr>
                <a:t> </a:t>
              </a:r>
              <a:r>
                <a:rPr lang="en-US" altLang="zh-CN" sz="1200" dirty="0">
                  <a:solidFill>
                    <a:sysClr val="windowText" lastClr="000000"/>
                  </a:solidFill>
                  <a:latin typeface="Times New Roman" panose="02020603050405020304" charset="0"/>
                  <a:ea typeface="微软雅黑" panose="020B0503020204020204" pitchFamily="34" charset="-122"/>
                  <a:cs typeface="Times New Roman" panose="02020603050405020304" charset="0"/>
                </a:rPr>
                <a:t>zeros(</a:t>
              </a:r>
              <a:r>
                <a:rPr lang="en-US" altLang="zh-CN" sz="1200" i="1" dirty="0">
                  <a:solidFill>
                    <a:sysClr val="windowText" lastClr="000000"/>
                  </a:solidFill>
                  <a:latin typeface="Times New Roman" panose="02020603050405020304" charset="0"/>
                  <a:ea typeface="微软雅黑" panose="020B0503020204020204" pitchFamily="34" charset="-122"/>
                  <a:cs typeface="Times New Roman" panose="02020603050405020304" charset="0"/>
                </a:rPr>
                <a:t>shape</a:t>
              </a:r>
              <a:r>
                <a:rPr lang="en-US" altLang="zh-CN" sz="1200" dirty="0">
                  <a:solidFill>
                    <a:sysClr val="windowText" lastClr="000000"/>
                  </a:solidFill>
                  <a:latin typeface="Times New Roman" panose="02020603050405020304" charset="0"/>
                  <a:ea typeface="微软雅黑" panose="020B0503020204020204" pitchFamily="34" charset="-122"/>
                  <a:cs typeface="Times New Roman" panose="02020603050405020304" charset="0"/>
                </a:rPr>
                <a:t>=</a:t>
              </a:r>
              <a:r>
                <a:rPr lang="en-US" altLang="zh-CN" sz="1200" i="1" dirty="0">
                  <a:solidFill>
                    <a:sysClr val="windowText" lastClr="000000"/>
                  </a:solidFill>
                  <a:latin typeface="Times New Roman" panose="02020603050405020304" charset="0"/>
                  <a:ea typeface="微软雅黑" panose="020B0503020204020204" pitchFamily="34" charset="-122"/>
                  <a:cs typeface="Times New Roman" panose="02020603050405020304" charset="0"/>
                </a:rPr>
                <a:t>dst_shape</a:t>
              </a:r>
              <a:r>
                <a:rPr lang="en-US" altLang="zh-CN" sz="1200" dirty="0">
                  <a:solidFill>
                    <a:sysClr val="windowText" lastClr="000000"/>
                  </a:solidFill>
                  <a:latin typeface="Times New Roman" panose="02020603050405020304" charset="0"/>
                  <a:ea typeface="微软雅黑" panose="020B0503020204020204" pitchFamily="34" charset="-122"/>
                  <a:cs typeface="Times New Roman" panose="02020603050405020304" charset="0"/>
                </a:rPr>
                <a:t>)</a:t>
              </a:r>
              <a:endParaRPr lang="en-US" altLang="zh-CN" sz="1200" dirty="0">
                <a:solidFill>
                  <a:sysClr val="windowText" lastClr="000000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endParaRPr>
            </a:p>
            <a:p>
              <a:pPr>
                <a:lnSpc>
                  <a:spcPct val="130000"/>
                </a:lnSpc>
              </a:pPr>
              <a:r>
                <a:rPr lang="en-US" altLang="zh-CN" sz="1200" b="1" dirty="0">
                  <a:solidFill>
                    <a:sysClr val="windowText" lastClr="000000"/>
                  </a:solidFill>
                  <a:latin typeface="Times New Roman" panose="02020603050405020304" charset="0"/>
                  <a:ea typeface="微软雅黑" panose="020B0503020204020204" pitchFamily="34" charset="-122"/>
                  <a:cs typeface="Times New Roman" panose="02020603050405020304" charset="0"/>
                </a:rPr>
                <a:t>For</a:t>
              </a:r>
              <a:r>
                <a:rPr lang="en-US" altLang="zh-CN" sz="1200" dirty="0">
                  <a:solidFill>
                    <a:sysClr val="windowText" lastClr="000000"/>
                  </a:solidFill>
                  <a:latin typeface="Times New Roman" panose="02020603050405020304" charset="0"/>
                  <a:ea typeface="微软雅黑" panose="020B0503020204020204" pitchFamily="34" charset="-122"/>
                  <a:cs typeface="Times New Roman" panose="02020603050405020304" charset="0"/>
                </a:rPr>
                <a:t> </a:t>
              </a:r>
              <a:r>
                <a:rPr lang="en-US" altLang="zh-CN" sz="1200" i="1" dirty="0">
                  <a:solidFill>
                    <a:sysClr val="windowText" lastClr="000000"/>
                  </a:solidFill>
                  <a:latin typeface="Times New Roman" panose="02020603050405020304" charset="0"/>
                  <a:ea typeface="微软雅黑" panose="020B0503020204020204" pitchFamily="34" charset="-122"/>
                  <a:cs typeface="Times New Roman" panose="02020603050405020304" charset="0"/>
                </a:rPr>
                <a:t>h</a:t>
              </a:r>
              <a:r>
                <a:rPr lang="en-US" altLang="zh-CN" sz="1200" dirty="0">
                  <a:solidFill>
                    <a:sysClr val="windowText" lastClr="000000"/>
                  </a:solidFill>
                  <a:latin typeface="Times New Roman" panose="02020603050405020304" charset="0"/>
                  <a:ea typeface="微软雅黑" panose="020B0503020204020204" pitchFamily="34" charset="-122"/>
                  <a:cs typeface="Times New Roman" panose="02020603050405020304" charset="0"/>
                </a:rPr>
                <a:t> </a:t>
              </a:r>
              <a:r>
                <a:rPr lang="en-US" altLang="zh-CN" sz="1200" b="1" dirty="0">
                  <a:solidFill>
                    <a:sysClr val="windowText" lastClr="000000"/>
                  </a:solidFill>
                  <a:latin typeface="Times New Roman" panose="02020603050405020304" charset="0"/>
                  <a:ea typeface="微软雅黑" panose="020B0503020204020204" pitchFamily="34" charset="-122"/>
                  <a:cs typeface="Times New Roman" panose="02020603050405020304" charset="0"/>
                </a:rPr>
                <a:t>from</a:t>
              </a:r>
              <a:r>
                <a:rPr lang="en-US" altLang="zh-CN" sz="1200" dirty="0">
                  <a:solidFill>
                    <a:sysClr val="windowText" lastClr="000000"/>
                  </a:solidFill>
                  <a:latin typeface="Times New Roman" panose="02020603050405020304" charset="0"/>
                  <a:ea typeface="微软雅黑" panose="020B0503020204020204" pitchFamily="34" charset="-122"/>
                  <a:cs typeface="Times New Roman" panose="02020603050405020304" charset="0"/>
                </a:rPr>
                <a:t> 0 </a:t>
              </a:r>
              <a:r>
                <a:rPr lang="en-US" altLang="zh-CN" sz="1200" b="1" dirty="0">
                  <a:solidFill>
                    <a:sysClr val="windowText" lastClr="000000"/>
                  </a:solidFill>
                  <a:latin typeface="Times New Roman" panose="02020603050405020304" charset="0"/>
                  <a:ea typeface="微软雅黑" panose="020B0503020204020204" pitchFamily="34" charset="-122"/>
                  <a:cs typeface="Times New Roman" panose="02020603050405020304" charset="0"/>
                </a:rPr>
                <a:t>to</a:t>
              </a:r>
              <a:r>
                <a:rPr lang="en-US" altLang="zh-CN" sz="1200" dirty="0">
                  <a:solidFill>
                    <a:sysClr val="windowText" lastClr="000000"/>
                  </a:solidFill>
                  <a:latin typeface="Times New Roman" panose="02020603050405020304" charset="0"/>
                  <a:ea typeface="微软雅黑" panose="020B0503020204020204" pitchFamily="34" charset="-122"/>
                  <a:cs typeface="Times New Roman" panose="02020603050405020304" charset="0"/>
                </a:rPr>
                <a:t> </a:t>
              </a:r>
              <a:r>
                <a:rPr lang="en-US" altLang="zh-CN" sz="1200" i="1" dirty="0">
                  <a:solidFill>
                    <a:sysClr val="windowText" lastClr="000000"/>
                  </a:solidFill>
                  <a:latin typeface="Times New Roman" panose="02020603050405020304" charset="0"/>
                  <a:ea typeface="微软雅黑" panose="020B0503020204020204" pitchFamily="34" charset="-122"/>
                  <a:cs typeface="Times New Roman" panose="02020603050405020304" charset="0"/>
                </a:rPr>
                <a:t>dst_shape</a:t>
              </a:r>
              <a:r>
                <a:rPr lang="en-US" altLang="zh-CN" sz="1200" dirty="0">
                  <a:solidFill>
                    <a:sysClr val="windowText" lastClr="000000"/>
                  </a:solidFill>
                  <a:latin typeface="Times New Roman" panose="02020603050405020304" charset="0"/>
                  <a:ea typeface="微软雅黑" panose="020B0503020204020204" pitchFamily="34" charset="-122"/>
                  <a:cs typeface="Times New Roman" panose="02020603050405020304" charset="0"/>
                </a:rPr>
                <a:t>[0]:</a:t>
              </a:r>
              <a:endParaRPr lang="en-US" altLang="zh-CN" sz="1200" dirty="0">
                <a:solidFill>
                  <a:sysClr val="windowText" lastClr="000000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endParaRPr>
            </a:p>
            <a:p>
              <a:pPr>
                <a:lnSpc>
                  <a:spcPct val="130000"/>
                </a:lnSpc>
              </a:pPr>
              <a:r>
                <a:rPr lang="en-US" altLang="zh-CN" sz="1200" dirty="0">
                  <a:solidFill>
                    <a:sysClr val="windowText" lastClr="000000"/>
                  </a:solidFill>
                  <a:latin typeface="Times New Roman" panose="02020603050405020304" charset="0"/>
                  <a:ea typeface="微软雅黑" panose="020B0503020204020204" pitchFamily="34" charset="-122"/>
                  <a:cs typeface="Times New Roman" panose="02020603050405020304" charset="0"/>
                </a:rPr>
                <a:t>    </a:t>
              </a:r>
              <a:r>
                <a:rPr lang="en-US" altLang="zh-CN" sz="1200" b="1" dirty="0">
                  <a:solidFill>
                    <a:sysClr val="windowText" lastClr="000000"/>
                  </a:solidFill>
                  <a:latin typeface="Times New Roman" panose="02020603050405020304" charset="0"/>
                  <a:ea typeface="微软雅黑" panose="020B0503020204020204" pitchFamily="34" charset="-122"/>
                  <a:cs typeface="Times New Roman" panose="02020603050405020304" charset="0"/>
                </a:rPr>
                <a:t>For</a:t>
              </a:r>
              <a:r>
                <a:rPr lang="en-US" altLang="zh-CN" sz="1200" dirty="0">
                  <a:solidFill>
                    <a:sysClr val="windowText" lastClr="000000"/>
                  </a:solidFill>
                  <a:latin typeface="Times New Roman" panose="02020603050405020304" charset="0"/>
                  <a:ea typeface="微软雅黑" panose="020B0503020204020204" pitchFamily="34" charset="-122"/>
                  <a:cs typeface="Times New Roman" panose="02020603050405020304" charset="0"/>
                </a:rPr>
                <a:t> </a:t>
              </a:r>
              <a:r>
                <a:rPr lang="en-US" altLang="zh-CN" sz="1200" i="1" dirty="0">
                  <a:solidFill>
                    <a:sysClr val="windowText" lastClr="000000"/>
                  </a:solidFill>
                  <a:latin typeface="Times New Roman" panose="02020603050405020304" charset="0"/>
                  <a:ea typeface="微软雅黑" panose="020B0503020204020204" pitchFamily="34" charset="-122"/>
                  <a:cs typeface="Times New Roman" panose="02020603050405020304" charset="0"/>
                </a:rPr>
                <a:t>w</a:t>
              </a:r>
              <a:r>
                <a:rPr lang="en-US" altLang="zh-CN" sz="1200" dirty="0">
                  <a:solidFill>
                    <a:sysClr val="windowText" lastClr="000000"/>
                  </a:solidFill>
                  <a:latin typeface="Times New Roman" panose="02020603050405020304" charset="0"/>
                  <a:ea typeface="微软雅黑" panose="020B0503020204020204" pitchFamily="34" charset="-122"/>
                  <a:cs typeface="Times New Roman" panose="02020603050405020304" charset="0"/>
                </a:rPr>
                <a:t> </a:t>
              </a:r>
              <a:r>
                <a:rPr lang="en-US" altLang="zh-CN" sz="1200" b="1" dirty="0">
                  <a:solidFill>
                    <a:sysClr val="windowText" lastClr="000000"/>
                  </a:solidFill>
                  <a:latin typeface="Times New Roman" panose="02020603050405020304" charset="0"/>
                  <a:ea typeface="微软雅黑" panose="020B0503020204020204" pitchFamily="34" charset="-122"/>
                  <a:cs typeface="Times New Roman" panose="02020603050405020304" charset="0"/>
                </a:rPr>
                <a:t>from</a:t>
              </a:r>
              <a:r>
                <a:rPr lang="en-US" altLang="zh-CN" sz="1200" dirty="0">
                  <a:solidFill>
                    <a:sysClr val="windowText" lastClr="000000"/>
                  </a:solidFill>
                  <a:latin typeface="Times New Roman" panose="02020603050405020304" charset="0"/>
                  <a:ea typeface="微软雅黑" panose="020B0503020204020204" pitchFamily="34" charset="-122"/>
                  <a:cs typeface="Times New Roman" panose="02020603050405020304" charset="0"/>
                </a:rPr>
                <a:t> 0 </a:t>
              </a:r>
              <a:r>
                <a:rPr lang="en-US" altLang="zh-CN" sz="1200" b="1" dirty="0">
                  <a:solidFill>
                    <a:sysClr val="windowText" lastClr="000000"/>
                  </a:solidFill>
                  <a:latin typeface="Times New Roman" panose="02020603050405020304" charset="0"/>
                  <a:ea typeface="微软雅黑" panose="020B0503020204020204" pitchFamily="34" charset="-122"/>
                  <a:cs typeface="Times New Roman" panose="02020603050405020304" charset="0"/>
                </a:rPr>
                <a:t>to</a:t>
              </a:r>
              <a:r>
                <a:rPr lang="en-US" altLang="zh-CN" sz="1200" dirty="0">
                  <a:solidFill>
                    <a:sysClr val="windowText" lastClr="000000"/>
                  </a:solidFill>
                  <a:latin typeface="Times New Roman" panose="02020603050405020304" charset="0"/>
                  <a:ea typeface="微软雅黑" panose="020B0503020204020204" pitchFamily="34" charset="-122"/>
                  <a:cs typeface="Times New Roman" panose="02020603050405020304" charset="0"/>
                </a:rPr>
                <a:t> </a:t>
              </a:r>
              <a:r>
                <a:rPr lang="en-US" altLang="zh-CN" sz="1200" i="1" dirty="0">
                  <a:solidFill>
                    <a:sysClr val="windowText" lastClr="000000"/>
                  </a:solidFill>
                  <a:latin typeface="Times New Roman" panose="02020603050405020304" charset="0"/>
                  <a:ea typeface="微软雅黑" panose="020B0503020204020204" pitchFamily="34" charset="-122"/>
                  <a:cs typeface="Times New Roman" panose="02020603050405020304" charset="0"/>
                </a:rPr>
                <a:t>dst_shape</a:t>
              </a:r>
              <a:r>
                <a:rPr lang="en-US" altLang="zh-CN" sz="1200" dirty="0">
                  <a:solidFill>
                    <a:sysClr val="windowText" lastClr="000000"/>
                  </a:solidFill>
                  <a:latin typeface="Times New Roman" panose="02020603050405020304" charset="0"/>
                  <a:ea typeface="微软雅黑" panose="020B0503020204020204" pitchFamily="34" charset="-122"/>
                  <a:cs typeface="Times New Roman" panose="02020603050405020304" charset="0"/>
                </a:rPr>
                <a:t>[1]:</a:t>
              </a:r>
              <a:endParaRPr lang="en-US" altLang="zh-CN" sz="1200" dirty="0">
                <a:solidFill>
                  <a:sysClr val="windowText" lastClr="000000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endParaRPr>
            </a:p>
            <a:p>
              <a:pPr>
                <a:lnSpc>
                  <a:spcPct val="130000"/>
                </a:lnSpc>
              </a:pPr>
              <a:r>
                <a:rPr lang="en-US" altLang="zh-CN" sz="1200" dirty="0">
                  <a:solidFill>
                    <a:sysClr val="windowText" lastClr="000000"/>
                  </a:solidFill>
                  <a:latin typeface="Times New Roman" panose="02020603050405020304" charset="0"/>
                  <a:ea typeface="微软雅黑" panose="020B0503020204020204" pitchFamily="34" charset="-122"/>
                  <a:cs typeface="Times New Roman" panose="02020603050405020304" charset="0"/>
                </a:rPr>
                <a:t>        </a:t>
              </a:r>
              <a:r>
                <a:rPr lang="en-US" altLang="zh-CN" sz="1200" i="1" dirty="0">
                  <a:solidFill>
                    <a:sysClr val="windowText" lastClr="000000"/>
                  </a:solidFill>
                  <a:latin typeface="Times New Roman" panose="02020603050405020304" charset="0"/>
                  <a:ea typeface="微软雅黑" panose="020B0503020204020204" pitchFamily="34" charset="-122"/>
                  <a:cs typeface="Times New Roman" panose="02020603050405020304" charset="0"/>
                </a:rPr>
                <a:t>trans_matrix</a:t>
              </a:r>
              <a:r>
                <a:rPr lang="en-US" altLang="zh-CN" sz="1200" dirty="0">
                  <a:solidFill>
                    <a:sysClr val="windowText" lastClr="000000"/>
                  </a:solidFill>
                  <a:latin typeface="Times New Roman" panose="02020603050405020304" charset="0"/>
                  <a:ea typeface="微软雅黑" panose="020B0503020204020204" pitchFamily="34" charset="-122"/>
                  <a:cs typeface="Times New Roman" panose="02020603050405020304" charset="0"/>
                </a:rPr>
                <a:t> := inv([[</a:t>
              </a:r>
              <a:r>
                <a:rPr lang="en-US" altLang="zh-CN" sz="1200" i="1" dirty="0">
                  <a:solidFill>
                    <a:sysClr val="windowText" lastClr="000000"/>
                  </a:solidFill>
                  <a:latin typeface="Times New Roman" panose="02020603050405020304" charset="0"/>
                  <a:ea typeface="微软雅黑" panose="020B0503020204020204" pitchFamily="34" charset="-122"/>
                  <a:cs typeface="Times New Roman" panose="02020603050405020304" charset="0"/>
                </a:rPr>
                <a:t>fx</a:t>
              </a:r>
              <a:r>
                <a:rPr lang="en-US" altLang="zh-CN" sz="1200" dirty="0">
                  <a:solidFill>
                    <a:sysClr val="windowText" lastClr="000000"/>
                  </a:solidFill>
                  <a:latin typeface="Times New Roman" panose="02020603050405020304" charset="0"/>
                  <a:ea typeface="微软雅黑" panose="020B0503020204020204" pitchFamily="34" charset="-122"/>
                  <a:cs typeface="Times New Roman" panose="02020603050405020304" charset="0"/>
                </a:rPr>
                <a:t>, 0], [0, </a:t>
              </a:r>
              <a:r>
                <a:rPr lang="en-US" altLang="zh-CN" sz="1200" i="1" dirty="0">
                  <a:solidFill>
                    <a:sysClr val="windowText" lastClr="000000"/>
                  </a:solidFill>
                  <a:latin typeface="Times New Roman" panose="02020603050405020304" charset="0"/>
                  <a:ea typeface="微软雅黑" panose="020B0503020204020204" pitchFamily="34" charset="-122"/>
                  <a:cs typeface="Times New Roman" panose="02020603050405020304" charset="0"/>
                </a:rPr>
                <a:t>fy</a:t>
              </a:r>
              <a:r>
                <a:rPr lang="en-US" altLang="zh-CN" sz="1200" dirty="0">
                  <a:solidFill>
                    <a:sysClr val="windowText" lastClr="000000"/>
                  </a:solidFill>
                  <a:latin typeface="Times New Roman" panose="02020603050405020304" charset="0"/>
                  <a:ea typeface="微软雅黑" panose="020B0503020204020204" pitchFamily="34" charset="-122"/>
                  <a:cs typeface="Times New Roman" panose="02020603050405020304" charset="0"/>
                </a:rPr>
                <a:t>]])</a:t>
              </a:r>
              <a:endParaRPr lang="en-US" altLang="zh-CN" sz="1200" dirty="0">
                <a:solidFill>
                  <a:sysClr val="windowText" lastClr="000000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endParaRPr>
            </a:p>
            <a:p>
              <a:pPr>
                <a:lnSpc>
                  <a:spcPct val="130000"/>
                </a:lnSpc>
              </a:pPr>
              <a:r>
                <a:rPr lang="en-US" altLang="zh-CN" sz="1200" dirty="0">
                  <a:solidFill>
                    <a:sysClr val="windowText" lastClr="000000"/>
                  </a:solidFill>
                  <a:latin typeface="Times New Roman" panose="02020603050405020304" charset="0"/>
                  <a:ea typeface="微软雅黑" panose="020B0503020204020204" pitchFamily="34" charset="-122"/>
                  <a:cs typeface="Times New Roman" panose="02020603050405020304" charset="0"/>
                </a:rPr>
                <a:t>        [</a:t>
              </a:r>
              <a:r>
                <a:rPr lang="en-US" altLang="zh-CN" sz="1200" i="1" dirty="0">
                  <a:solidFill>
                    <a:sysClr val="windowText" lastClr="000000"/>
                  </a:solidFill>
                  <a:latin typeface="Times New Roman" panose="02020603050405020304" charset="0"/>
                  <a:ea typeface="微软雅黑" panose="020B0503020204020204" pitchFamily="34" charset="-122"/>
                  <a:cs typeface="Times New Roman" panose="02020603050405020304" charset="0"/>
                </a:rPr>
                <a:t>new_h</a:t>
              </a:r>
              <a:r>
                <a:rPr lang="en-US" altLang="zh-CN" sz="1200" dirty="0">
                  <a:solidFill>
                    <a:sysClr val="windowText" lastClr="000000"/>
                  </a:solidFill>
                  <a:latin typeface="Times New Roman" panose="02020603050405020304" charset="0"/>
                  <a:ea typeface="微软雅黑" panose="020B0503020204020204" pitchFamily="34" charset="-122"/>
                  <a:cs typeface="Times New Roman" panose="02020603050405020304" charset="0"/>
                </a:rPr>
                <a:t>, </a:t>
              </a:r>
              <a:r>
                <a:rPr lang="en-US" altLang="zh-CN" sz="1200" i="1" dirty="0">
                  <a:solidFill>
                    <a:sysClr val="windowText" lastClr="000000"/>
                  </a:solidFill>
                  <a:latin typeface="Times New Roman" panose="02020603050405020304" charset="0"/>
                  <a:ea typeface="微软雅黑" panose="020B0503020204020204" pitchFamily="34" charset="-122"/>
                  <a:cs typeface="Times New Roman" panose="02020603050405020304" charset="0"/>
                </a:rPr>
                <a:t>new_w</a:t>
              </a:r>
              <a:r>
                <a:rPr lang="en-US" altLang="zh-CN" sz="1200" dirty="0">
                  <a:solidFill>
                    <a:sysClr val="windowText" lastClr="000000"/>
                  </a:solidFill>
                  <a:latin typeface="Times New Roman" panose="02020603050405020304" charset="0"/>
                  <a:ea typeface="微软雅黑" panose="020B0503020204020204" pitchFamily="34" charset="-122"/>
                  <a:cs typeface="Times New Roman" panose="02020603050405020304" charset="0"/>
                </a:rPr>
                <a:t>].T = </a:t>
              </a:r>
              <a:r>
                <a:rPr lang="en-US" altLang="zh-CN" sz="1200" i="1" dirty="0">
                  <a:solidFill>
                    <a:sysClr val="windowText" lastClr="000000"/>
                  </a:solidFill>
                  <a:latin typeface="Times New Roman" panose="02020603050405020304" charset="0"/>
                  <a:ea typeface="微软雅黑" panose="020B0503020204020204" pitchFamily="34" charset="-122"/>
                  <a:cs typeface="Times New Roman" panose="02020603050405020304" charset="0"/>
                </a:rPr>
                <a:t>trans_matrix</a:t>
              </a:r>
              <a:r>
                <a:rPr lang="en-US" altLang="zh-CN" sz="1200" dirty="0">
                  <a:solidFill>
                    <a:sysClr val="windowText" lastClr="000000"/>
                  </a:solidFill>
                  <a:latin typeface="Times New Roman" panose="02020603050405020304" charset="0"/>
                  <a:ea typeface="微软雅黑" panose="020B0503020204020204" pitchFamily="34" charset="-122"/>
                  <a:cs typeface="Times New Roman" panose="02020603050405020304" charset="0"/>
                </a:rPr>
                <a:t> * [</a:t>
              </a:r>
              <a:r>
                <a:rPr lang="en-US" altLang="zh-CN" sz="1200" i="1" dirty="0">
                  <a:solidFill>
                    <a:sysClr val="windowText" lastClr="000000"/>
                  </a:solidFill>
                  <a:latin typeface="Times New Roman" panose="02020603050405020304" charset="0"/>
                  <a:ea typeface="微软雅黑" panose="020B0503020204020204" pitchFamily="34" charset="-122"/>
                  <a:cs typeface="Times New Roman" panose="02020603050405020304" charset="0"/>
                </a:rPr>
                <a:t>h</a:t>
              </a:r>
              <a:r>
                <a:rPr lang="en-US" altLang="zh-CN" sz="1200" dirty="0">
                  <a:solidFill>
                    <a:sysClr val="windowText" lastClr="000000"/>
                  </a:solidFill>
                  <a:latin typeface="Times New Roman" panose="02020603050405020304" charset="0"/>
                  <a:ea typeface="微软雅黑" panose="020B0503020204020204" pitchFamily="34" charset="-122"/>
                  <a:cs typeface="Times New Roman" panose="02020603050405020304" charset="0"/>
                </a:rPr>
                <a:t>, </a:t>
              </a:r>
              <a:r>
                <a:rPr lang="en-US" altLang="zh-CN" sz="1200" i="1" dirty="0">
                  <a:solidFill>
                    <a:sysClr val="windowText" lastClr="000000"/>
                  </a:solidFill>
                  <a:latin typeface="Times New Roman" panose="02020603050405020304" charset="0"/>
                  <a:ea typeface="微软雅黑" panose="020B0503020204020204" pitchFamily="34" charset="-122"/>
                  <a:cs typeface="Times New Roman" panose="02020603050405020304" charset="0"/>
                </a:rPr>
                <a:t>w</a:t>
              </a:r>
              <a:r>
                <a:rPr lang="en-US" altLang="zh-CN" sz="1200" dirty="0">
                  <a:solidFill>
                    <a:sysClr val="windowText" lastClr="000000"/>
                  </a:solidFill>
                  <a:latin typeface="Times New Roman" panose="02020603050405020304" charset="0"/>
                  <a:ea typeface="微软雅黑" panose="020B0503020204020204" pitchFamily="34" charset="-122"/>
                  <a:cs typeface="Times New Roman" panose="02020603050405020304" charset="0"/>
                </a:rPr>
                <a:t>].T</a:t>
              </a:r>
              <a:endParaRPr lang="en-US" altLang="zh-CN" sz="1200" dirty="0">
                <a:solidFill>
                  <a:sysClr val="windowText" lastClr="000000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endParaRPr>
            </a:p>
            <a:p>
              <a:pPr>
                <a:lnSpc>
                  <a:spcPct val="130000"/>
                </a:lnSpc>
              </a:pPr>
              <a:r>
                <a:rPr lang="en-US" altLang="zh-CN" sz="1200" dirty="0">
                  <a:solidFill>
                    <a:sysClr val="windowText" lastClr="000000"/>
                  </a:solidFill>
                  <a:latin typeface="Times New Roman" panose="02020603050405020304" charset="0"/>
                  <a:ea typeface="微软雅黑" panose="020B0503020204020204" pitchFamily="34" charset="-122"/>
                  <a:cs typeface="Times New Roman" panose="02020603050405020304" charset="0"/>
                </a:rPr>
                <a:t>        </a:t>
              </a:r>
              <a:r>
                <a:rPr lang="en-US" altLang="zh-CN" sz="1200" i="1" dirty="0">
                  <a:solidFill>
                    <a:sysClr val="windowText" lastClr="000000"/>
                  </a:solidFill>
                  <a:latin typeface="Times New Roman" panose="02020603050405020304" charset="0"/>
                  <a:ea typeface="微软雅黑" panose="020B0503020204020204" pitchFamily="34" charset="-122"/>
                  <a:cs typeface="Times New Roman" panose="02020603050405020304" charset="0"/>
                </a:rPr>
                <a:t>dst_image</a:t>
              </a:r>
              <a:r>
                <a:rPr lang="en-US" altLang="zh-CN" sz="1200" dirty="0">
                  <a:solidFill>
                    <a:sysClr val="windowText" lastClr="000000"/>
                  </a:solidFill>
                  <a:latin typeface="Times New Roman" panose="02020603050405020304" charset="0"/>
                  <a:ea typeface="微软雅黑" panose="020B0503020204020204" pitchFamily="34" charset="-122"/>
                  <a:cs typeface="Times New Roman" panose="02020603050405020304" charset="0"/>
                </a:rPr>
                <a:t>[</a:t>
              </a:r>
              <a:r>
                <a:rPr lang="en-US" altLang="zh-CN" sz="1200" i="1" dirty="0">
                  <a:solidFill>
                    <a:sysClr val="windowText" lastClr="000000"/>
                  </a:solidFill>
                  <a:latin typeface="Times New Roman" panose="02020603050405020304" charset="0"/>
                  <a:ea typeface="微软雅黑" panose="020B0503020204020204" pitchFamily="34" charset="-122"/>
                  <a:cs typeface="Times New Roman" panose="02020603050405020304" charset="0"/>
                </a:rPr>
                <a:t>h</a:t>
              </a:r>
              <a:r>
                <a:rPr lang="en-US" altLang="zh-CN" sz="1200" dirty="0">
                  <a:solidFill>
                    <a:sysClr val="windowText" lastClr="000000"/>
                  </a:solidFill>
                  <a:latin typeface="Times New Roman" panose="02020603050405020304" charset="0"/>
                  <a:ea typeface="微软雅黑" panose="020B0503020204020204" pitchFamily="34" charset="-122"/>
                  <a:cs typeface="Times New Roman" panose="02020603050405020304" charset="0"/>
                </a:rPr>
                <a:t>, </a:t>
              </a:r>
              <a:r>
                <a:rPr lang="en-US" altLang="zh-CN" sz="1200" i="1" dirty="0">
                  <a:solidFill>
                    <a:sysClr val="windowText" lastClr="000000"/>
                  </a:solidFill>
                  <a:latin typeface="Times New Roman" panose="02020603050405020304" charset="0"/>
                  <a:ea typeface="微软雅黑" panose="020B0503020204020204" pitchFamily="34" charset="-122"/>
                  <a:cs typeface="Times New Roman" panose="02020603050405020304" charset="0"/>
                </a:rPr>
                <a:t>w</a:t>
              </a:r>
              <a:r>
                <a:rPr lang="en-US" altLang="zh-CN" sz="1200" dirty="0">
                  <a:solidFill>
                    <a:sysClr val="windowText" lastClr="000000"/>
                  </a:solidFill>
                  <a:latin typeface="Times New Roman" panose="02020603050405020304" charset="0"/>
                  <a:ea typeface="微软雅黑" panose="020B0503020204020204" pitchFamily="34" charset="-122"/>
                  <a:cs typeface="Times New Roman" panose="02020603050405020304" charset="0"/>
                </a:rPr>
                <a:t>] = interpolation(</a:t>
              </a:r>
              <a:r>
                <a:rPr lang="en-US" altLang="zh-CN" sz="1200" i="1" dirty="0">
                  <a:solidFill>
                    <a:sysClr val="windowText" lastClr="000000"/>
                  </a:solidFill>
                  <a:latin typeface="Times New Roman" panose="02020603050405020304" charset="0"/>
                  <a:ea typeface="微软雅黑" panose="020B0503020204020204" pitchFamily="34" charset="-122"/>
                  <a:cs typeface="Times New Roman" panose="02020603050405020304" charset="0"/>
                </a:rPr>
                <a:t>src_image</a:t>
              </a:r>
              <a:r>
                <a:rPr lang="en-US" altLang="zh-CN" sz="1200" dirty="0">
                  <a:solidFill>
                    <a:sysClr val="windowText" lastClr="000000"/>
                  </a:solidFill>
                  <a:latin typeface="Times New Roman" panose="02020603050405020304" charset="0"/>
                  <a:ea typeface="微软雅黑" panose="020B0503020204020204" pitchFamily="34" charset="-122"/>
                  <a:cs typeface="Times New Roman" panose="02020603050405020304" charset="0"/>
                </a:rPr>
                <a:t>, </a:t>
              </a:r>
              <a:r>
                <a:rPr lang="en-US" altLang="zh-CN" sz="1200" i="1" dirty="0">
                  <a:solidFill>
                    <a:sysClr val="windowText" lastClr="000000"/>
                  </a:solidFill>
                  <a:latin typeface="Times New Roman" panose="02020603050405020304" charset="0"/>
                  <a:ea typeface="微软雅黑" panose="020B0503020204020204" pitchFamily="34" charset="-122"/>
                  <a:cs typeface="Times New Roman" panose="02020603050405020304" charset="0"/>
                </a:rPr>
                <a:t>new_h</a:t>
              </a:r>
              <a:r>
                <a:rPr lang="en-US" altLang="zh-CN" sz="1200" dirty="0">
                  <a:solidFill>
                    <a:sysClr val="windowText" lastClr="000000"/>
                  </a:solidFill>
                  <a:latin typeface="Times New Roman" panose="02020603050405020304" charset="0"/>
                  <a:ea typeface="微软雅黑" panose="020B0503020204020204" pitchFamily="34" charset="-122"/>
                  <a:cs typeface="Times New Roman" panose="02020603050405020304" charset="0"/>
                </a:rPr>
                <a:t>, </a:t>
              </a:r>
              <a:r>
                <a:rPr lang="en-US" altLang="zh-CN" sz="1200" i="1" dirty="0">
                  <a:solidFill>
                    <a:sysClr val="windowText" lastClr="000000"/>
                  </a:solidFill>
                  <a:latin typeface="Times New Roman" panose="02020603050405020304" charset="0"/>
                  <a:ea typeface="微软雅黑" panose="020B0503020204020204" pitchFamily="34" charset="-122"/>
                  <a:cs typeface="Times New Roman" panose="02020603050405020304" charset="0"/>
                </a:rPr>
                <a:t>new_w</a:t>
              </a:r>
              <a:r>
                <a:rPr lang="en-US" altLang="zh-CN" sz="1200" dirty="0">
                  <a:solidFill>
                    <a:sysClr val="windowText" lastClr="000000"/>
                  </a:solidFill>
                  <a:latin typeface="Times New Roman" panose="02020603050405020304" charset="0"/>
                  <a:ea typeface="微软雅黑" panose="020B0503020204020204" pitchFamily="34" charset="-122"/>
                  <a:cs typeface="Times New Roman" panose="02020603050405020304" charset="0"/>
                </a:rPr>
                <a:t>)</a:t>
              </a:r>
              <a:endParaRPr lang="en-US" altLang="zh-CN" sz="1200" dirty="0">
                <a:solidFill>
                  <a:sysClr val="windowText" lastClr="000000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endParaRPr>
            </a:p>
            <a:p>
              <a:pPr>
                <a:lnSpc>
                  <a:spcPct val="130000"/>
                </a:lnSpc>
              </a:pPr>
              <a:r>
                <a:rPr lang="en-US" altLang="zh-CN" sz="1200" b="1" dirty="0">
                  <a:solidFill>
                    <a:sysClr val="windowText" lastClr="000000"/>
                  </a:solidFill>
                  <a:latin typeface="Times New Roman" panose="02020603050405020304" charset="0"/>
                  <a:ea typeface="微软雅黑" panose="020B0503020204020204" pitchFamily="34" charset="-122"/>
                  <a:cs typeface="Times New Roman" panose="02020603050405020304" charset="0"/>
                </a:rPr>
                <a:t>Return</a:t>
              </a:r>
              <a:r>
                <a:rPr lang="en-US" altLang="zh-CN" sz="1200" dirty="0">
                  <a:solidFill>
                    <a:sysClr val="windowText" lastClr="000000"/>
                  </a:solidFill>
                  <a:latin typeface="Times New Roman" panose="02020603050405020304" charset="0"/>
                  <a:ea typeface="微软雅黑" panose="020B0503020204020204" pitchFamily="34" charset="-122"/>
                  <a:cs typeface="Times New Roman" panose="02020603050405020304" charset="0"/>
                </a:rPr>
                <a:t> </a:t>
              </a:r>
              <a:r>
                <a:rPr lang="en-US" altLang="zh-CN" sz="1200" i="1" dirty="0">
                  <a:solidFill>
                    <a:sysClr val="windowText" lastClr="000000"/>
                  </a:solidFill>
                  <a:latin typeface="Times New Roman" panose="02020603050405020304" charset="0"/>
                  <a:ea typeface="微软雅黑" panose="020B0503020204020204" pitchFamily="34" charset="-122"/>
                  <a:cs typeface="Times New Roman" panose="02020603050405020304" charset="0"/>
                </a:rPr>
                <a:t>dst_image</a:t>
              </a:r>
              <a:endParaRPr lang="zh-CN" altLang="en-US" sz="12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2963100" y="1279908"/>
              <a:ext cx="3014466" cy="346702"/>
            </a:xfrm>
            <a:prstGeom prst="rect">
              <a:avLst/>
            </a:prstGeom>
          </p:spPr>
          <p:txBody>
            <a:bodyPr wrap="none">
              <a:spAutoFit/>
            </a:bodyPr>
            <a:p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设计图像缩放算法（伪代码）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aphicFrame>
        <p:nvGraphicFramePr>
          <p:cNvPr id="7" name="对象 6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6188710" y="915670"/>
          <a:ext cx="1774190" cy="6737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" name="" r:id="rId4" imgW="1371600" imgH="520700" progId="Equation.KSEE3">
                  <p:embed/>
                </p:oleObj>
              </mc:Choice>
              <mc:Fallback>
                <p:oleObj name="" r:id="rId4" imgW="1371600" imgH="520700" progId="Equation.KSEE3">
                  <p:embed/>
                  <p:pic>
                    <p:nvPicPr>
                      <p:cNvPr id="0" name="图片 1025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188710" y="915670"/>
                        <a:ext cx="1774190" cy="6737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TEMPLATE_TOPIC_ID" val="2869567"/>
  <p:tag name="KSO_WM_TEMPLATE_OUTLINE_ID" val="15"/>
  <p:tag name="KSO_WM_TEMPLATE_SCENE_ID" val="1"/>
  <p:tag name="KSO_WM_TEMPLATE_JOB_ID" val="2"/>
  <p:tag name="KSO_WM_TEMPLATE_TOPIC_DEFAULT" val="1"/>
</p:tagLst>
</file>

<file path=ppt/theme/theme1.xml><?xml version="1.0" encoding="utf-8"?>
<a:theme xmlns:a="http://schemas.openxmlformats.org/drawingml/2006/main" name="Office 主题​​">
  <a:themeElements>
    <a:clrScheme name="可修改">
      <a:dk1>
        <a:srgbClr val="000000"/>
      </a:dk1>
      <a:lt1>
        <a:srgbClr val="FFFFFF"/>
      </a:lt1>
      <a:dk2>
        <a:srgbClr val="36303B"/>
      </a:dk2>
      <a:lt2>
        <a:srgbClr val="E2DFCC"/>
      </a:lt2>
      <a:accent1>
        <a:srgbClr val="006599"/>
      </a:accent1>
      <a:accent2>
        <a:srgbClr val="948A54"/>
      </a:accent2>
      <a:accent3>
        <a:srgbClr val="1C7B64"/>
      </a:accent3>
      <a:accent4>
        <a:srgbClr val="7F7F7F"/>
      </a:accent4>
      <a:accent5>
        <a:srgbClr val="596166"/>
      </a:accent5>
      <a:accent6>
        <a:srgbClr val="BFBFBF"/>
      </a:accent6>
      <a:hlink>
        <a:srgbClr val="36303B"/>
      </a:hlink>
      <a:folHlink>
        <a:srgbClr val="948A54"/>
      </a:folHlink>
    </a:clrScheme>
    <a:fontScheme name="Lao UI">
      <a:majorFont>
        <a:latin typeface="Lao UI"/>
        <a:ea typeface="微软雅黑"/>
        <a:cs typeface=""/>
      </a:majorFont>
      <a:minorFont>
        <a:latin typeface="Lao U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9908</Words>
  <Application>WPS 演示</Application>
  <PresentationFormat>全屏显示(16:9)</PresentationFormat>
  <Paragraphs>886</Paragraphs>
  <Slides>26</Slides>
  <Notes>42</Notes>
  <HiddenSlides>0</HiddenSlides>
  <MMClips>2</MMClips>
  <ScaleCrop>false</ScaleCrop>
  <HeadingPairs>
    <vt:vector size="8" baseType="variant">
      <vt:variant>
        <vt:lpstr>已用的字体</vt:lpstr>
      </vt:variant>
      <vt:variant>
        <vt:i4>24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17</vt:i4>
      </vt:variant>
      <vt:variant>
        <vt:lpstr>幻灯片标题</vt:lpstr>
      </vt:variant>
      <vt:variant>
        <vt:i4>26</vt:i4>
      </vt:variant>
    </vt:vector>
  </HeadingPairs>
  <TitlesOfParts>
    <vt:vector size="68" baseType="lpstr">
      <vt:lpstr>Arial</vt:lpstr>
      <vt:lpstr>宋体</vt:lpstr>
      <vt:lpstr>Wingdings</vt:lpstr>
      <vt:lpstr>微软雅黑</vt:lpstr>
      <vt:lpstr>华文新魏</vt:lpstr>
      <vt:lpstr>Javanese Text</vt:lpstr>
      <vt:lpstr>Rockwell Condensed</vt:lpstr>
      <vt:lpstr>方正正黑简体</vt:lpstr>
      <vt:lpstr>黑体</vt:lpstr>
      <vt:lpstr>方正兰亭黑简体</vt:lpstr>
      <vt:lpstr>华文细黑</vt:lpstr>
      <vt:lpstr>Bahnschrift Light Condensed</vt:lpstr>
      <vt:lpstr>Impact</vt:lpstr>
      <vt:lpstr>Segoe UI Light</vt:lpstr>
      <vt:lpstr>Sitka Subheading</vt:lpstr>
      <vt:lpstr>华文宋体</vt:lpstr>
      <vt:lpstr>Lao UI</vt:lpstr>
      <vt:lpstr>Segoe Print</vt:lpstr>
      <vt:lpstr>Arial Unicode MS</vt:lpstr>
      <vt:lpstr>Calibri</vt:lpstr>
      <vt:lpstr>Times New Roman</vt:lpstr>
      <vt:lpstr>微软雅黑 Light</vt:lpstr>
      <vt:lpstr>新宋体</vt:lpstr>
      <vt:lpstr>方正魏碑简体</vt:lpstr>
      <vt:lpstr>Office 主题​​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Coder.AN</dc:creator>
  <cp:keywords>tukuppt</cp:keywords>
  <cp:lastModifiedBy>Coder.AN</cp:lastModifiedBy>
  <cp:revision>22</cp:revision>
  <dcterms:created xsi:type="dcterms:W3CDTF">2014-09-01T14:19:00Z</dcterms:created>
  <dcterms:modified xsi:type="dcterms:W3CDTF">2022-02-26T16:22:43Z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RubyTemplateID">
    <vt:lpwstr>2</vt:lpwstr>
  </property>
  <property fmtid="{D5CDD505-2E9C-101B-9397-08002B2CF9AE}" pid="3" name="KSOProductBuildVer">
    <vt:lpwstr>2052-11.8.6.8810</vt:lpwstr>
  </property>
</Properties>
</file>